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6" autoAdjust="0"/>
    <p:restoredTop sz="94660"/>
  </p:normalViewPr>
  <p:slideViewPr>
    <p:cSldViewPr>
      <p:cViewPr>
        <p:scale>
          <a:sx n="86" d="100"/>
          <a:sy n="86" d="100"/>
        </p:scale>
        <p:origin x="-91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kleverkirov@mail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7990656" cy="19442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мерах государственной поддержки сельскохозяйственной потребительской кооперации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6976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из областного бюджета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6021288"/>
            <a:ext cx="210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Киров 2020</a:t>
            </a:r>
            <a:endParaRPr lang="ru-RU" dirty="0"/>
          </a:p>
        </p:txBody>
      </p:sp>
      <p:pic>
        <p:nvPicPr>
          <p:cNvPr id="6" name="Рисунок 5" descr="http://mcx.ru/upload/medialibrary/be0/be0b3e179dceeda6b8481a68fa41e5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8640"/>
            <a:ext cx="41764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Другой вариант расходования субсидии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700808"/>
            <a:ext cx="7632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Субсидия, может быть направлена на погашение основного долга по кредитам, полученным данным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российских кредитных организациях на приобретение сельскохозяйственной техники, оборудования, мобильных торговых объектов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m0-tub-ru.yandex.net/i?id=c2a034eb2c06fe093f0c439daa375feb&amp;n=13"/>
          <p:cNvPicPr/>
          <p:nvPr/>
        </p:nvPicPr>
        <p:blipFill>
          <a:blip r:embed="rId2" cstate="print"/>
          <a:srcRect l="26775" t="7767"/>
          <a:stretch>
            <a:fillRect/>
          </a:stretch>
        </p:blipFill>
        <p:spPr bwMode="auto">
          <a:xfrm>
            <a:off x="4788024" y="3789040"/>
            <a:ext cx="3347864" cy="25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Субсидия на возмещение части затрат, связанных с приобретением крупного рогатого скота (КРС) в целях замены крупного рогатого скота, больного или инфицированного лейкозом, принадлежащего членам 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на праве собственности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73325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Сумма субсидии:  50% стоимости приобретаемого КРС, но не более 10 млн. рублей на один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(без учета НДС).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avatars.mds.yandex.net/get-zen_doc/235144/pub_5c55c1088864bf00ae95dce9_5c55c14126710800ad3646ed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36912"/>
            <a:ext cx="4257192" cy="2838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Необходимые требования для получения субсидии</a:t>
            </a:r>
            <a:endParaRPr lang="ru-RU" sz="3000" dirty="0"/>
          </a:p>
        </p:txBody>
      </p:sp>
      <p:pic>
        <p:nvPicPr>
          <p:cNvPr id="3" name="Рисунок 2" descr="https://cstor.nn2.ru/forum/data/forum/images/2019-04/229250258-esclamativo.jpg"/>
          <p:cNvPicPr/>
          <p:nvPr/>
        </p:nvPicPr>
        <p:blipFill>
          <a:blip r:embed="rId2" cstate="print"/>
          <a:srcRect l="22115" t="7276" r="26945" b="6686"/>
          <a:stretch>
            <a:fillRect/>
          </a:stretch>
        </p:blipFill>
        <p:spPr bwMode="auto">
          <a:xfrm>
            <a:off x="755576" y="1412776"/>
            <a:ext cx="994742" cy="328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99792" y="1844824"/>
            <a:ext cx="5904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стоимость КРС, передаваемого (реализуемого) в собственность одного члена СПК, не может превышать 30% общей стоимости приобретаемого поголовья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2996952"/>
            <a:ext cx="429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возраст КРС не должен превышать 2 лет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3717032"/>
            <a:ext cx="6048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замена КРС, осуществлена в порядке, установленном министерством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445224"/>
            <a:ext cx="8352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КРС в целях замены КРС, больного или инфицированного лейкозом, не может быть приобретен у членов (в том числе ассоциированных членов) данного кооператива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Другой вариант расходования субсидии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988840"/>
            <a:ext cx="75608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Субсидия может быть направлена на погашение основного долга по кредитам, полученным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российских кредитных организациях на приобретение КРС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im0-tub-ru.yandex.net/i?id=c2a034eb2c06fe093f0c439daa375feb&amp;n=13"/>
          <p:cNvPicPr/>
          <p:nvPr/>
        </p:nvPicPr>
        <p:blipFill>
          <a:blip r:embed="rId2" cstate="print"/>
          <a:srcRect l="26775" t="7767"/>
          <a:stretch>
            <a:fillRect/>
          </a:stretch>
        </p:blipFill>
        <p:spPr bwMode="auto">
          <a:xfrm>
            <a:off x="4788024" y="3789040"/>
            <a:ext cx="3347864" cy="25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Субсидия на возмещение части затрат, связанных с закупкой сельскохозяйственной продукции у членов (кроме ассоциированных членов) 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ukraine.web2ua.com/wp-content/uploads/2019/07/688096_vinnickaja_oblast_lidiruet_po_obemam_agr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923860" cy="3835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Сумма субсидии рассчитывается по выручке от реализации продукции, по итогам отчетного периода (квартала) текущего финансового года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61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выручка 1 млн. руб.- 2,5 млн. руб.      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08304" y="13407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10 % затрат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9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выручка 2,501 млн. руб. – 5 млн.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296" y="2708920"/>
            <a:ext cx="132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12 % затрат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365104"/>
            <a:ext cx="5158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выручка 5,001 млн. руб. – не более 10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6296" y="4365104"/>
            <a:ext cx="145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15 % затрат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508104" y="1268760"/>
            <a:ext cx="11521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508104" y="2636912"/>
            <a:ext cx="12241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580112" y="4293096"/>
            <a:ext cx="11521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 descr="Выручка, прибыль и доход - что это, чем отличаются формировани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Выручка компании «Вертекс» в 2016 г. выросла на 25% » Фармвест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Чем отличается выручка от реализ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Необходимые требования для получения субсидии</a:t>
            </a:r>
            <a:endParaRPr lang="ru-RU" sz="3000" dirty="0"/>
          </a:p>
        </p:txBody>
      </p:sp>
      <p:pic>
        <p:nvPicPr>
          <p:cNvPr id="3" name="Рисунок 2" descr="https://cstor.nn2.ru/forum/data/forum/images/2019-04/229250258-esclamativo.jpg"/>
          <p:cNvPicPr/>
          <p:nvPr/>
        </p:nvPicPr>
        <p:blipFill>
          <a:blip r:embed="rId2" cstate="print"/>
          <a:srcRect l="22115" t="7276" r="26945" b="6686"/>
          <a:stretch>
            <a:fillRect/>
          </a:stretch>
        </p:blipFill>
        <p:spPr bwMode="auto">
          <a:xfrm>
            <a:off x="755576" y="1916832"/>
            <a:ext cx="994742" cy="364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83768" y="170080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170080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сельхозпродукция, содержащаяся в перечне, утвержденном распоряжением Правительства РФ от 25.01.2017 № 79-р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2636912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закупки у одного члена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 более 15% всего объема закупленной продукции по итогам отчетного  периода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371703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продукция полностью оплачена кооперативом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4509120"/>
            <a:ext cx="6480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возмещение части затрат кооперативов на закупку сельскохозяйственной продукции у членов кооператива за IV квартал отчетного года осуществляется в I квартале года, следующего за отчетным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56207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ПЕРЕЧЕНЬ СЕЛЬСКОХОЗЯЙСТВЕННОЙ ПРОДУКЦИИ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https://www.gurutrade.ru/files/filemanager/image/For_Analytics_16/psheno.jpg"/>
          <p:cNvPicPr/>
          <p:nvPr/>
        </p:nvPicPr>
        <p:blipFill>
          <a:blip r:embed="rId2" cstate="print"/>
          <a:srcRect l="28220" t="7416" r="16302" b="20335"/>
          <a:stretch>
            <a:fillRect/>
          </a:stretch>
        </p:blipFill>
        <p:spPr bwMode="auto">
          <a:xfrm>
            <a:off x="3275856" y="908720"/>
            <a:ext cx="13182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yablukom.ua/wp-content/uploads/2019/02/sunrise.jpg"/>
          <p:cNvPicPr/>
          <p:nvPr/>
        </p:nvPicPr>
        <p:blipFill>
          <a:blip r:embed="rId3" cstate="print"/>
          <a:srcRect l="22608" t="7862" r="19989" b="18673"/>
          <a:stretch>
            <a:fillRect/>
          </a:stretch>
        </p:blipFill>
        <p:spPr bwMode="auto">
          <a:xfrm>
            <a:off x="1547664" y="1052736"/>
            <a:ext cx="9361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87824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76470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Зерновые и зернобобовые культуры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916832"/>
            <a:ext cx="3085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Клубнеплодные, овощные, продукция закрытого грунта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s://1tulatv.ru/sites/default/files/ovoshchi_korneplod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988840"/>
            <a:ext cx="1353568" cy="9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ds03.infourok.ru/uploads/ex/1081/00029508-83ed6e38/640/img6.jpg"/>
          <p:cNvPicPr/>
          <p:nvPr/>
        </p:nvPicPr>
        <p:blipFill>
          <a:blip r:embed="rId5" cstate="print"/>
          <a:srcRect t="7479" r="51417" b="52991"/>
          <a:stretch>
            <a:fillRect/>
          </a:stretch>
        </p:blipFill>
        <p:spPr bwMode="auto">
          <a:xfrm>
            <a:off x="3275856" y="3140968"/>
            <a:ext cx="1368152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51520" y="314096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Кормовые культуры полевого возделывания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4149080"/>
            <a:ext cx="282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Продукция скотоводства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https://24smi.org/public/media/news/2017/05/08/sagqj73OOSu2_rospotrebnadzor-predupredil-rossiian-ob-opasnosti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149080"/>
            <a:ext cx="1393377" cy="89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395537" y="515719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Продукция овцеводства и козоводства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https://admkut-jah.ru/images/17120357.157096.5700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5229200"/>
            <a:ext cx="144016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868144" y="836712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Продукция птицеводс</a:t>
            </a:r>
            <a:r>
              <a:rPr lang="ru-RU" dirty="0" smtClean="0"/>
              <a:t>тва</a:t>
            </a:r>
            <a:endParaRPr lang="ru-RU" dirty="0"/>
          </a:p>
        </p:txBody>
      </p:sp>
      <p:pic>
        <p:nvPicPr>
          <p:cNvPr id="25" name="Рисунок 24" descr="https://produkt.by/sites/produkt.by/files/imagesnews/chicken-6.jpg"/>
          <p:cNvPicPr/>
          <p:nvPr/>
        </p:nvPicPr>
        <p:blipFill>
          <a:blip r:embed="rId8" cstate="print"/>
          <a:srcRect l="13468" t="5670" r="50715" b="10052"/>
          <a:stretch>
            <a:fillRect/>
          </a:stretch>
        </p:blipFill>
        <p:spPr bwMode="auto">
          <a:xfrm>
            <a:off x="4716016" y="908720"/>
            <a:ext cx="936104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s://82.img.avito.st/640x480/4855971182.jpg"/>
          <p:cNvPicPr/>
          <p:nvPr/>
        </p:nvPicPr>
        <p:blipFill>
          <a:blip r:embed="rId9" cstate="print"/>
          <a:srcRect l="16996" t="5556" r="22074" b="17222"/>
          <a:stretch>
            <a:fillRect/>
          </a:stretch>
        </p:blipFill>
        <p:spPr bwMode="auto">
          <a:xfrm>
            <a:off x="5724128" y="1268760"/>
            <a:ext cx="976484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5940152" y="1988840"/>
            <a:ext cx="295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Продукция рыбоводства, пчеловодства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https://im0-tub-ru.yandex.net/i?id=b0d660f27a57d816233089a392729121&amp;n=13"/>
          <p:cNvPicPr/>
          <p:nvPr/>
        </p:nvPicPr>
        <p:blipFill>
          <a:blip r:embed="rId10" cstate="print"/>
          <a:srcRect t="10313" r="32162"/>
          <a:stretch>
            <a:fillRect/>
          </a:stretch>
        </p:blipFill>
        <p:spPr bwMode="auto">
          <a:xfrm>
            <a:off x="4788024" y="2060848"/>
            <a:ext cx="9144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https://www.ulovanet.ru/wp-content/uploads/2019/02/forel-01.jpg"/>
          <p:cNvPicPr/>
          <p:nvPr/>
        </p:nvPicPr>
        <p:blipFill>
          <a:blip r:embed="rId11" cstate="print"/>
          <a:srcRect l="2726" t="18376" r="1549" b="16880"/>
          <a:stretch>
            <a:fillRect/>
          </a:stretch>
        </p:blipFill>
        <p:spPr bwMode="auto">
          <a:xfrm>
            <a:off x="4716016" y="4221087"/>
            <a:ext cx="1296144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6084168" y="299695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Мясо и субпродукты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https://sc02.alicdn.com/kf/UTB8j5U0lJnJXKJkSaiyq6AhwXXaU/Frozen-Whole-Buffalo-Beef-Carcass-Beef-Meat.jpg"/>
          <p:cNvPicPr/>
          <p:nvPr/>
        </p:nvPicPr>
        <p:blipFill>
          <a:blip r:embed="rId12" cstate="print"/>
          <a:srcRect l="6414" t="23077" r="4757"/>
          <a:stretch>
            <a:fillRect/>
          </a:stretch>
        </p:blipFill>
        <p:spPr bwMode="auto">
          <a:xfrm>
            <a:off x="4716016" y="3140968"/>
            <a:ext cx="1296144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6156176" y="3429001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Продукция мясной промышленности прочая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12160" y="4221088"/>
            <a:ext cx="2771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Рыба и рыбная продукция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6176" y="5157192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Продукция молочной и маслосыродельной промышленности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https://s1.1zoom.ru/big3/975/Cheese_Milk_46092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zen_doc/1860332/pub_5dbbe3c805fd9800aee4f70f_5dbbe51ae6cb9b00ad9f34e7/scale_1200"/>
          <p:cNvPicPr>
            <a:picLocks noChangeAspect="1" noChangeArrowheads="1"/>
          </p:cNvPicPr>
          <p:nvPr/>
        </p:nvPicPr>
        <p:blipFill>
          <a:blip r:embed="rId13" cstate="print"/>
          <a:srcRect l="18081" t="1474" b="9826"/>
          <a:stretch>
            <a:fillRect/>
          </a:stretch>
        </p:blipFill>
        <p:spPr bwMode="auto">
          <a:xfrm>
            <a:off x="4788024" y="5229200"/>
            <a:ext cx="1254644" cy="9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Субсидия на возмещение части затрат, связанных с приобретением имущества, в целях последующей передачи (реализации) в собственность членам кооператива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i.baraholka.com.ru/files/2/5/2572331_1.jpg"/>
          <p:cNvPicPr/>
          <p:nvPr/>
        </p:nvPicPr>
        <p:blipFill>
          <a:blip r:embed="rId2" cstate="print"/>
          <a:srcRect l="6258" t="22006" r="13193"/>
          <a:stretch>
            <a:fillRect/>
          </a:stretch>
        </p:blipFill>
        <p:spPr bwMode="auto">
          <a:xfrm>
            <a:off x="395536" y="1268760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produkt.by/sites/produkt.by/files/imagesnews/chicken-6.jpg"/>
          <p:cNvPicPr/>
          <p:nvPr/>
        </p:nvPicPr>
        <p:blipFill>
          <a:blip r:embed="rId3" cstate="print"/>
          <a:srcRect l="13468" t="5670" r="50715" b="10052"/>
          <a:stretch>
            <a:fillRect/>
          </a:stretch>
        </p:blipFill>
        <p:spPr bwMode="auto">
          <a:xfrm>
            <a:off x="2987824" y="1268760"/>
            <a:ext cx="216024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pdb/1981950/d1b60e1e-a965-4e36-b2de-c0a2d300e74c/s1200?webp=false"/>
          <p:cNvPicPr/>
          <p:nvPr/>
        </p:nvPicPr>
        <p:blipFill>
          <a:blip r:embed="rId4" cstate="print"/>
          <a:srcRect l="6890" t="19415" r="4020"/>
          <a:stretch>
            <a:fillRect/>
          </a:stretch>
        </p:blipFill>
        <p:spPr bwMode="auto">
          <a:xfrm>
            <a:off x="5508104" y="1268760"/>
            <a:ext cx="24482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67544" y="3257965"/>
            <a:ext cx="83529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с/</a:t>
            </a:r>
            <a:r>
              <a:rPr kumimoji="0" lang="ru-RU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животные (кроме свиней) и птица;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рыбопосадочный материал;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спец. инвентарь, материалы и оборудование, средства автоматизации- для производства с/</a:t>
            </a:r>
            <a:r>
              <a:rPr kumimoji="0" lang="ru-RU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продукции (кроме свиноводческой);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спец. инвентарь, материалы и оборудование, средства автоматизации – для промышленного производства овощей в защищенном грунте, в т.ч. мини теплицы до 1га;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посадочный материал для закладки многолетних насаждений;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племенная продукция (материал), кроме свиней.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 rot="10800000" flipV="1">
            <a:off x="-1" y="5210007"/>
            <a:ext cx="90364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Сумма субсидии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50% стоимости приобретаемого кооперативом имущества, но не более 3 млн. рублей на один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(без НДС).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7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Необходимые требования для получения субсидии</a:t>
            </a:r>
            <a:endParaRPr lang="ru-RU" sz="3000" dirty="0"/>
          </a:p>
        </p:txBody>
      </p:sp>
      <p:pic>
        <p:nvPicPr>
          <p:cNvPr id="3" name="Рисунок 2" descr="https://cstor.nn2.ru/forum/data/forum/images/2019-04/229250258-esclamativo.jpg"/>
          <p:cNvPicPr/>
          <p:nvPr/>
        </p:nvPicPr>
        <p:blipFill>
          <a:blip r:embed="rId2" cstate="print"/>
          <a:srcRect l="22115" t="7276" r="26945" b="6686"/>
          <a:stretch>
            <a:fillRect/>
          </a:stretch>
        </p:blipFill>
        <p:spPr bwMode="auto">
          <a:xfrm>
            <a:off x="755576" y="1844824"/>
            <a:ext cx="99474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23728" y="177281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имущество должно быть передано в собственность членов, кроме ассоциированных членов соответствующего кооператива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285293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имущество не может быть приобретено у членов (в том числе ассоциированных членов) данного кооператив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95737" y="414908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стоимость приобретенного с использованием средств господдержки имущества, передаваемого (реализуемого) в собственность одного члена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 может превышать 30% общей стоимости данного имущества.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Кировской области от 23.05.2019 № 254-П «О мерах государственной поддержки сельскохозяйственной потребительской кооперации».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В целях оказания государственной поддержки сельскохозяйственным потребительским кооперативам из областного бюджета  предоставляются субсидии на возмещение части затрат, понесенных в текущем финансовом году.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7708" t="24692" r="74563" b="67160"/>
          <a:stretch>
            <a:fillRect/>
          </a:stretch>
        </p:blipFill>
        <p:spPr bwMode="auto">
          <a:xfrm>
            <a:off x="3275856" y="5517232"/>
            <a:ext cx="3168352" cy="8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3591598"/>
            <a:ext cx="82809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Малафеева Ольга Геннадьевна – бухгалтер, консультант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Демакова Светлана Александровна – юрисконсульт, консультант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Батюсь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Алёна Дмитриевна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- юрисконсульт,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консультант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6632"/>
            <a:ext cx="820891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Центр</a:t>
            </a:r>
            <a:r>
              <a:rPr lang="ru-RU" sz="2500" b="1" dirty="0" smtClean="0"/>
              <a:t> </a:t>
            </a:r>
            <a:r>
              <a:rPr lang="ru-RU" sz="2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компетенции в сфере сельскохозяйственной кооперации и поддержки фермеров Кировской области желает успехов и процветания!</a:t>
            </a:r>
            <a:endParaRPr lang="ru-RU" sz="2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628800"/>
            <a:ext cx="68869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Наши координаты: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610020, г. Киров (обл.)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Дерендяева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23, офис, 203,312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факс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8 (8332) 64-42-41, 33-10-54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kleverkirov@mail.ru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kleverkirov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296144"/>
          </a:xfrm>
        </p:spPr>
        <p:txBody>
          <a:bodyPr/>
          <a:lstStyle/>
          <a:p>
            <a:r>
              <a:rPr lang="ru-RU" dirty="0" smtClean="0"/>
              <a:t>Категории получателей субсидий</a:t>
            </a:r>
            <a:endParaRPr lang="ru-RU" dirty="0"/>
          </a:p>
        </p:txBody>
      </p:sp>
      <p:pic>
        <p:nvPicPr>
          <p:cNvPr id="5" name="Рисунок 4" descr="http://avangardnews.ru/media/cache/ad/5e/e6/e6/fe/f3/ad5ee6e6fef3eef634385619d95ea3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89040"/>
            <a:ext cx="3456384" cy="256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2018.miasskiy.ru/wp-content/uploads/2016/02/agr-1024x7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861048"/>
            <a:ext cx="33843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upload-1ea6d5d5724ca2cef6f86e49c4cece1e.hb.bizmrg.com/iblock/9b6/9b64d93a36601cc0c185b4d7419779ee/33f9a5de09a283d7c67bf0971ffcdc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04664"/>
            <a:ext cx="32403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Сельскохозяйственный потребительский кооператив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           (кроме кредитного), созданный в соответствии с ФЗ от 08.12.1995 N 193-ФЗ "О сельскохозяйственной кооперации"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сельскохозяйственными товаропроизводителями и (или) ведущими личное подсобное хозяйство гражданами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менее чем двумя юридическими лицами или не менее чем пятью гражданами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.mycdn.me/i?r=AzEPZsRbOZEKgBhR0XGMT1RkvxBEiYnQ0mPkdq3c4nagFqaKTM5SRkZCeTgDn6uOyi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140968"/>
            <a:ext cx="276316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estrecy-rt.ru/images/uploads/news/2019/12/18/6b1b8fe7208432cb891b0ff02878a84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140968"/>
            <a:ext cx="35283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42617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наименовании кооператива должно присутствовать указание на основную цель его деятельности, а также слова  «сельскохозяйственный потребительский кооператив".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419872" y="198884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Регистрация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сельской территории Кировской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w-dog.ru/wallpapers/9/11/428184166343588/kirxberg-germaniya-nebo-xolmy-trava-derevya-doma-gorod.jpg"/>
          <p:cNvPicPr/>
          <p:nvPr/>
        </p:nvPicPr>
        <p:blipFill>
          <a:blip r:embed="rId2" cstate="print"/>
          <a:srcRect r="11731" b="6341"/>
          <a:stretch>
            <a:fillRect/>
          </a:stretch>
        </p:blipFill>
        <p:spPr bwMode="auto">
          <a:xfrm>
            <a:off x="683568" y="1844824"/>
            <a:ext cx="2448272" cy="15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19872" y="342900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должен состоять в едином реестре субъектов малого и среднего предпринимательства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40770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91881" y="4437112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членов: не менее 5 ЛПХ и (или) 3 иных сельскохозяйственных товаропроизводителей, члены которого из числа сельскохозяйственных товаропроизводителей, кроме личных подсобных хозяйств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13783" t="26635" r="70920" b="66098"/>
          <a:stretch>
            <a:fillRect/>
          </a:stretch>
        </p:blipFill>
        <p:spPr bwMode="auto">
          <a:xfrm>
            <a:off x="683568" y="3356992"/>
            <a:ext cx="237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900igr.net/up/datas/92584/017.jpg"/>
          <p:cNvPicPr/>
          <p:nvPr/>
        </p:nvPicPr>
        <p:blipFill>
          <a:blip r:embed="rId4" cstate="print"/>
          <a:srcRect b="50573"/>
          <a:stretch>
            <a:fillRect/>
          </a:stretch>
        </p:blipFill>
        <p:spPr bwMode="auto">
          <a:xfrm>
            <a:off x="683568" y="188640"/>
            <a:ext cx="24482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r224-kamishevka.omsu48.ru/upload/files/r224-kamishevka.omsu48.ru/kooperatsiya/selkhozkooperatsiya/%D1%81%D0%BB%D0%B0%D0%B9%D0%B4%E2%84%9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149080"/>
            <a:ext cx="2339751" cy="2495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УСЛОВИЯ ПРЕДОСТАВЛЕНИЯ СУБСИДИЙ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i.ytimg.com/vi/a5lrQfQOxE4/hqdefault.jpg"/>
          <p:cNvPicPr/>
          <p:nvPr/>
        </p:nvPicPr>
        <p:blipFill>
          <a:blip r:embed="rId2" cstate="print"/>
          <a:srcRect l="15644" r="15077" b="2395"/>
          <a:stretch>
            <a:fillRect/>
          </a:stretch>
        </p:blipFill>
        <p:spPr bwMode="auto">
          <a:xfrm>
            <a:off x="3707904" y="836712"/>
            <a:ext cx="18722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7" y="980728"/>
            <a:ext cx="2664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нет неисполненной обязанности по уплате налогов, сборов, страховых взносов, пеней, штрафов, процентов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908721"/>
            <a:ext cx="2088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нет просроченной задолженности по возврату субсидий, бюджетных инвестиций, и иная просроченная задолженность перед областным бюджетом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im0-tub-ru.yandex.net/i?id=0bfa98d8363fab256b085937effe5801&amp;n=13"/>
          <p:cNvPicPr>
            <a:picLocks noChangeAspect="1" noChangeArrowheads="1"/>
          </p:cNvPicPr>
          <p:nvPr/>
        </p:nvPicPr>
        <p:blipFill>
          <a:blip r:embed="rId3" cstate="print"/>
          <a:srcRect l="21313" t="7060" r="17411"/>
          <a:stretch>
            <a:fillRect/>
          </a:stretch>
        </p:blipFill>
        <p:spPr bwMode="auto">
          <a:xfrm>
            <a:off x="1187624" y="2852936"/>
            <a:ext cx="1656184" cy="1895873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115616" y="2924944"/>
            <a:ext cx="2088232" cy="1656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71600" y="2852936"/>
            <a:ext cx="2160240" cy="17281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s://avatars.mds.yandex.net/get-zen_doc/177006/pub_5a7952dc3c50f7422663e0ef_5a7961f6f4a0dd8ca799b3e6/scale_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085184"/>
            <a:ext cx="1898831" cy="142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 flipH="1">
            <a:off x="971600" y="4797152"/>
            <a:ext cx="2448272" cy="18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27584" y="4869160"/>
            <a:ext cx="2592288" cy="18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47864" y="3212976"/>
            <a:ext cx="5472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кооператив не находится в процессе реорганизации, ликвидации, в его отношении не введена процедура банкротства, деятельность кооператива не приостановлена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63888" y="4653136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кооператив не получал средства в целях реализации национального проекта «Малое и среднее предпринимательство и поддержка индивидуальной предпринимательской инициативы», в т.ч. регионального проекта «Создание системы поддержки фермеров и развитие сельской кооперации в Кировской области»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УСЛОВИЯ ПРЕДОСТАВЛЕНИЯ СУБСИДИЙ</a:t>
            </a:r>
            <a:endParaRPr lang="ru-RU" sz="3000" dirty="0"/>
          </a:p>
        </p:txBody>
      </p:sp>
      <p:pic>
        <p:nvPicPr>
          <p:cNvPr id="3" name="Рисунок 2" descr="http://agro-business.com.ua/media/k2/items/src/5ba340a816c7a2f7d5d12ca3998572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2966417" cy="164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07904" y="1412775"/>
            <a:ext cx="5184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соглашение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допсоглашение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между министерством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 предоставлении субсидии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4geo.ru/images/personal-pages-share/1164393691/gallery/2194883732_orig.jpg"/>
          <p:cNvPicPr/>
          <p:nvPr/>
        </p:nvPicPr>
        <p:blipFill>
          <a:blip r:embed="rId3" cstate="print"/>
          <a:srcRect l="4991" t="15027" r="5565" b="7377"/>
          <a:stretch>
            <a:fillRect/>
          </a:stretch>
        </p:blipFill>
        <p:spPr bwMode="auto">
          <a:xfrm>
            <a:off x="395536" y="3068960"/>
            <a:ext cx="31683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79912" y="357301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является членом одного из ревизионных союзов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im0-tub-ru.yandex.net/i?id=98a44536ae752d7108968b42d5e1f43d&amp;n=13"/>
          <p:cNvPicPr/>
          <p:nvPr/>
        </p:nvPicPr>
        <p:blipFill>
          <a:blip r:embed="rId4" cstate="print"/>
          <a:srcRect t="18023" r="20991"/>
          <a:stretch>
            <a:fillRect/>
          </a:stretch>
        </p:blipFill>
        <p:spPr bwMode="auto">
          <a:xfrm>
            <a:off x="683568" y="4869160"/>
            <a:ext cx="25922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23928" y="522920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менее 50% объема работ (услуг) оказывает членам кооператива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Субсидия на приобретение сельскохозяйственной техники, оборудования для переработки сельскохозяйственной продукции и мобильных торговых объектов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get-pdb/1876838/d3f286c0-4c58-4514-ac78-0c5afbf64f3a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280831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ap22.ru/netcat_files/multifile/2546/10_1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12776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pdb/1924971/d9fa2a3a-6784-42c1-940d-662e2c95e1d1/s1200?webp=fals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12776"/>
            <a:ext cx="2520280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3429000"/>
            <a:ext cx="7848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Сумма субсидии: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50% стоимости приобретаемых сельхозтехники, оборудования, мобильных торговых объектов, но не более 10 млн. рублей на один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(без учета НДС).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www.frost-pro.com/upload/iblock/83b/83b23766b38dc13069d25b616b8f2f27.jpg"/>
          <p:cNvPicPr/>
          <p:nvPr/>
        </p:nvPicPr>
        <p:blipFill>
          <a:blip r:embed="rId5" cstate="print"/>
          <a:srcRect l="6415" t="2532" r="8541" b="10418"/>
          <a:stretch>
            <a:fillRect/>
          </a:stretch>
        </p:blipFill>
        <p:spPr bwMode="auto">
          <a:xfrm>
            <a:off x="6012160" y="4581128"/>
            <a:ext cx="2646128" cy="204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ages.kz.prom.st/3900569_w640_h640_minizavod-dlya-pererabotki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581128"/>
            <a:ext cx="2609319" cy="195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rkutsk.news/upload/001/u165/f/1/s-1-sentjabrja-2019-goda-nachnetsja-masshtabnaja-proverka-selhoztehni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581128"/>
            <a:ext cx="2520280" cy="185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Необходимые требования для получения субсидии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2060848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срок эксплуатации сельскохозяйственной техники, оборудования, мобильных торговых объектов  не более 3-х лет с даты производст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645024"/>
            <a:ext cx="64807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сельхозтехника, оборудование, мобильные торговые объекты не могут быть приобретены у членов (в том числе ассоциированных членов) данного кооператива.</a:t>
            </a:r>
          </a:p>
          <a:p>
            <a:endParaRPr lang="ru-RU" dirty="0"/>
          </a:p>
        </p:txBody>
      </p:sp>
      <p:pic>
        <p:nvPicPr>
          <p:cNvPr id="6" name="Рисунок 5" descr="https://cstor.nn2.ru/forum/data/forum/images/2019-04/229250258-esclamativo.jpg"/>
          <p:cNvPicPr/>
          <p:nvPr/>
        </p:nvPicPr>
        <p:blipFill>
          <a:blip r:embed="rId2" cstate="print"/>
          <a:srcRect l="22115" t="7276" r="26945" b="6686"/>
          <a:stretch>
            <a:fillRect/>
          </a:stretch>
        </p:blipFill>
        <p:spPr bwMode="auto">
          <a:xfrm>
            <a:off x="755576" y="1700808"/>
            <a:ext cx="994742" cy="328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1049</TotalTime>
  <Words>991</Words>
  <Application>Microsoft Office PowerPoint</Application>
  <PresentationFormat>Экран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 мерах государственной поддержки сельскохозяйственной потребительской кооперации</vt:lpstr>
      <vt:lpstr>Постановление Правительства Кировской области от 23.05.2019 № 254-П «О мерах государственной поддержки сельскохозяйственной потребительской кооперации».</vt:lpstr>
      <vt:lpstr>Категории получателей субсидий</vt:lpstr>
      <vt:lpstr>Сельскохозяйственный потребительский кооператив (СПоК)            (кроме кредитного), созданный в соответствии с ФЗ от 08.12.1995 N 193-ФЗ "О сельскохозяйственной кооперации"  </vt:lpstr>
      <vt:lpstr>  В наименовании кооператива должно присутствовать указание на основную цель его деятельности, а также слова  «сельскохозяйственный потребительский кооператив". </vt:lpstr>
      <vt:lpstr>УСЛОВИЯ ПРЕДОСТАВЛЕНИЯ СУБСИДИЙ</vt:lpstr>
      <vt:lpstr>УСЛОВИЯ ПРЕДОСТАВЛЕНИЯ СУБСИДИЙ</vt:lpstr>
      <vt:lpstr>Субсидия на приобретение сельскохозяйственной техники, оборудования для переработки сельскохозяйственной продукции и мобильных торговых объектов</vt:lpstr>
      <vt:lpstr>Необходимые требования для получения субсидии</vt:lpstr>
      <vt:lpstr>Другой вариант расходования субсидии</vt:lpstr>
      <vt:lpstr>Субсидия на возмещение части затрат, связанных с приобретением крупного рогатого скота (КРС) в целях замены крупного рогатого скота, больного или инфицированного лейкозом, принадлежащего членам СПоК на праве собственности</vt:lpstr>
      <vt:lpstr>Необходимые требования для получения субсидии</vt:lpstr>
      <vt:lpstr>Другой вариант расходования субсидии</vt:lpstr>
      <vt:lpstr>Субсидия на возмещение части затрат, связанных с закупкой сельскохозяйственной продукции у членов (кроме ассоциированных членов) СПоК</vt:lpstr>
      <vt:lpstr>Слайд 15</vt:lpstr>
      <vt:lpstr>Необходимые требования для получения субсидии</vt:lpstr>
      <vt:lpstr>ПЕРЕЧЕНЬ СЕЛЬСКОХОЗЯЙСТВЕННОЙ ПРОДУКЦИИ</vt:lpstr>
      <vt:lpstr>Субсидия на возмещение части затрат, связанных с приобретением имущества, в целях последующей передачи (реализации) в собственность членам кооператива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мерах государственной поддержки сельскохозяйственной потребительской кооперации</dc:title>
  <dc:creator>Владелец</dc:creator>
  <cp:lastModifiedBy>Владелец</cp:lastModifiedBy>
  <cp:revision>104</cp:revision>
  <dcterms:created xsi:type="dcterms:W3CDTF">2020-03-20T12:11:00Z</dcterms:created>
  <dcterms:modified xsi:type="dcterms:W3CDTF">2020-07-10T12:16:41Z</dcterms:modified>
</cp:coreProperties>
</file>