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87" r:id="rId4"/>
    <p:sldId id="294" r:id="rId5"/>
    <p:sldId id="295" r:id="rId6"/>
    <p:sldId id="296" r:id="rId7"/>
    <p:sldId id="297" r:id="rId8"/>
    <p:sldId id="302" r:id="rId9"/>
    <p:sldId id="298" r:id="rId10"/>
    <p:sldId id="299" r:id="rId11"/>
    <p:sldId id="300" r:id="rId12"/>
    <p:sldId id="301" r:id="rId13"/>
    <p:sldId id="292" r:id="rId14"/>
    <p:sldId id="306" r:id="rId15"/>
    <p:sldId id="286" r:id="rId16"/>
    <p:sldId id="305" r:id="rId17"/>
    <p:sldId id="258" r:id="rId18"/>
    <p:sldId id="271" r:id="rId19"/>
    <p:sldId id="272" r:id="rId20"/>
    <p:sldId id="262" r:id="rId21"/>
    <p:sldId id="269" r:id="rId22"/>
    <p:sldId id="285" r:id="rId23"/>
    <p:sldId id="304" r:id="rId24"/>
    <p:sldId id="303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14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44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544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663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039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49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416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996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274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093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71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2845" y="2271577"/>
            <a:ext cx="11469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государственной поддержки граждан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крестьянских (фермерских) хозяйств  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64799" y="227923"/>
            <a:ext cx="2793361" cy="207055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8490857" y="227923"/>
            <a:ext cx="2928984" cy="1958886"/>
          </a:xfrm>
          <a:prstGeom prst="triangle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98885" y="1159968"/>
            <a:ext cx="232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семейных ферм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4630" y="1263198"/>
            <a:ext cx="155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6383383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город Киров, 2020 год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://pestrecy-rt.ru/images/uploads/news/2019/12/18/6b1b8fe7208432cb891b0ff02878a8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884" y="4229100"/>
            <a:ext cx="4035016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13994" t="3763" r="13605" b="5914"/>
          <a:stretch>
            <a:fillRect/>
          </a:stretch>
        </p:blipFill>
        <p:spPr bwMode="auto">
          <a:xfrm>
            <a:off x="7493000" y="4305300"/>
            <a:ext cx="3860800" cy="232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667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120" y="416560"/>
            <a:ext cx="976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является членом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планирует направить не менее 25 % и не более 50 % средств гранта на формирование неделимого фонда такого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одновременно соответствовать следующим требованиям:</a:t>
            </a: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2352006"/>
            <a:ext cx="2978784" cy="271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4720" y="1442720"/>
            <a:ext cx="8331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Зарегистрированный на сельской территории Кировской области в соответствии с ФЗ от 08.12.1995 № 193-ФЗ «О сельскохозяйственной кооперации».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с/х товаропроизводителями и (или) гражданами ведущими ЛПХ.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не менее чем двумя юридическими лицами или не менее чем пятью гражданами.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наименовании есть указание на основную цель деятельности и присутствуют слова «сельскохозяйственный потребительский кооператив».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субъектом МСП и состоит в едином реестре субъектов МСП.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не менее 5 ЛПХ и (или) не менее 3 иных с/х товаропроизводителей, которые соответствуют критериям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бизнес-план, составленный по форме, утвержденной правовым актом министерства. 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неисполненные обязательства по уплате налогов, сборов, страховых взносов, пеней, штрафов, процентов по состоянию на 1-ое число месяца подачи заявки на участие в конкурсе</a:t>
            </a:r>
          </a:p>
          <a:p>
            <a:pPr marL="342900" lvl="0" indent="-342900" algn="just">
              <a:buFontTx/>
              <a:buAutoNum type="arabicPeriod"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просроченной задолженности по возврату в областной бюджет субсидий, бюджетных инвестиций по состоянию на 1-ое число месяца подачи заявки на участие в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конкурсе.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находится в процессе реорганизации, ликвидации, банкротства.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50 % объема работ (услуг) оказывать членам кооператива. 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членом одного из ревизионных союзов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11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6320" y="518160"/>
            <a:ext cx="575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9" y="1518544"/>
            <a:ext cx="3251201" cy="325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600" y="1219201"/>
            <a:ext cx="77343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деятельность в течение не менее 5 лет со дня получения части средств гранта.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часть средств гранта, внесенных КФХ в неделимый фонд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течение 18 месяцев со дня их получения.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Состоять в ревизионном союзе в течение 5 лет со дня получения средств гранта.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течение 5 лет со дня получения гранта предоставлять в министерство ревизионное заключение и отчетность о результатах деятельности.</a:t>
            </a:r>
          </a:p>
          <a:p>
            <a:pPr marL="342900" indent="-342900" algn="just">
              <a:buAutoNum type="arabicPeriod"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Приобретать имущество с использованием части средств гранта в соответствии с перечнем имущества, определенным Минсельхозом  РФ.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05" y="0"/>
            <a:ext cx="1960880" cy="15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03" y="4891356"/>
            <a:ext cx="3338437" cy="18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4885421"/>
            <a:ext cx="334168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93" y="4891356"/>
            <a:ext cx="334168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154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360" y="345440"/>
            <a:ext cx="628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6120" y="1308042"/>
            <a:ext cx="720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814614"/>
            <a:ext cx="1933464" cy="12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337615"/>
            <a:ext cx="1933464" cy="12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60" y="1848712"/>
            <a:ext cx="1683134" cy="126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http://www.lipetskmedia.ru/image/BEL_4773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60" y="3368447"/>
            <a:ext cx="1683134" cy="12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6601" y="1092200"/>
            <a:ext cx="337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разведению крупного рогатого скота мясного или молочного направлений продуктивности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0000" y="1003300"/>
            <a:ext cx="302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5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6600" y="2298700"/>
            <a:ext cx="336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иным направлениям бизнес-плана К(Ф)Х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1600" y="2171700"/>
            <a:ext cx="3001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3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0400" y="2971800"/>
            <a:ext cx="35206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разведению крупного рогатого скота мясного или молочного направлений продуктивности (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использование части средств гранта на цели формирования неделимого фонда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указанное КФХ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6200" y="3454400"/>
            <a:ext cx="322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6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5000" y="5016500"/>
            <a:ext cx="355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иным направлениям бизнес-плана КФХ (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использование части средств гранта на цели формирования неделимого фонда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указанное КФХ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7000" y="5080000"/>
            <a:ext cx="293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4 млн. рублей, но не более 90% затрат на реализацию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039100" y="15367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8077200" y="24130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8077200" y="36957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8153400" y="5435600"/>
            <a:ext cx="8128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696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1700" y="927100"/>
            <a:ext cx="10701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грантов из областного бюджета на 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8572" y="1053921"/>
            <a:ext cx="1185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pestrecy-rt.ru/images/uploads/news/2019/12/18/6b1b8fe7208432cb891b0ff02878a8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700" y="2870200"/>
            <a:ext cx="57531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5879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28600"/>
            <a:ext cx="5082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СЕМЕЙНАЯ ФЕРМА ЭТО:</a:t>
            </a:r>
            <a:endParaRPr lang="ru-RU" sz="3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1" y="787400"/>
            <a:ext cx="11925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крестьянское (фермерское) хозяйство, зарегистрированное на сельской территории Кировской области, где преобладает осуществление деятельности, связанной с производством и переработкой сельскохозяйственной продукции, осуществляющее деятельность, основанную на личном участии главы и членов хозяйства, состоящих в родстве (не менее 2 таких членов, включая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главу)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браке,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продолжительность деятельности которого превышает 24 месяца с даты регистрации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grantkfh.ru/uploads/s/x/f/s/xfshxwknvqba/img/full_abFwFppE.jpg"/>
          <p:cNvPicPr>
            <a:picLocks noChangeAspect="1" noChangeArrowheads="1"/>
          </p:cNvPicPr>
          <p:nvPr/>
        </p:nvPicPr>
        <p:blipFill>
          <a:blip r:embed="rId2" cstate="print"/>
          <a:srcRect l="8167" t="22112" r="13362"/>
          <a:stretch>
            <a:fillRect/>
          </a:stretch>
        </p:blipFill>
        <p:spPr bwMode="auto">
          <a:xfrm>
            <a:off x="-24489" y="3327400"/>
            <a:ext cx="5863199" cy="3530600"/>
          </a:xfrm>
          <a:prstGeom prst="rect">
            <a:avLst/>
          </a:prstGeom>
          <a:noFill/>
        </p:spPr>
      </p:pic>
      <p:pic>
        <p:nvPicPr>
          <p:cNvPr id="36870" name="Picture 6" descr="http://krimm.ru/upload/imperavi/5bc06ee27b34c.jpg"/>
          <p:cNvPicPr>
            <a:picLocks noChangeAspect="1" noChangeArrowheads="1"/>
          </p:cNvPicPr>
          <p:nvPr/>
        </p:nvPicPr>
        <p:blipFill>
          <a:blip r:embed="rId3" cstate="print"/>
          <a:srcRect t="16768"/>
          <a:stretch>
            <a:fillRect/>
          </a:stretch>
        </p:blipFill>
        <p:spPr bwMode="auto">
          <a:xfrm>
            <a:off x="6454775" y="3276600"/>
            <a:ext cx="5737225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0" y="96212"/>
            <a:ext cx="910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 РЕСУРСЫ  ГЛАВЫ  КФХ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77495"/>
            <a:ext cx="2743200" cy="1859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" y="2222500"/>
            <a:ext cx="2463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с/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назначения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5800" y="536611"/>
            <a:ext cx="2755900" cy="1723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9700" y="2235200"/>
            <a:ext cx="36703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техника, самоходные с/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машины, грузовой автотранспорт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1100" y="528148"/>
            <a:ext cx="2794000" cy="1715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0600" y="2235201"/>
            <a:ext cx="3251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недвижимости производственного назначения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1676" y="5029131"/>
            <a:ext cx="1920324" cy="1600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0800000" flipV="1">
            <a:off x="9740898" y="5009138"/>
            <a:ext cx="1333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от реализации с/х продукции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503" y="2822349"/>
            <a:ext cx="2228297" cy="15289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803" y="5203029"/>
            <a:ext cx="2328212" cy="16549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7000" y="5994400"/>
            <a:ext cx="257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КФХ имеются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зоо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специалисты, агрономы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/>
          <a:srcRect r="3889" b="13563"/>
          <a:stretch>
            <a:fillRect/>
          </a:stretch>
        </p:blipFill>
        <p:spPr>
          <a:xfrm>
            <a:off x="5753099" y="5026111"/>
            <a:ext cx="2438401" cy="15270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32800" y="5054600"/>
            <a:ext cx="123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налажен сбыт продукции: переработчики или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1671" y="3172351"/>
            <a:ext cx="1819595" cy="17044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81300" y="4394200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уничтожения биологических отходов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83700" y="469899"/>
            <a:ext cx="2504201" cy="17677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372600" y="2286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с/х животных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https://st2.depositphotos.com/3518393/10544/i/950/depositphotos_105444958-stock-photo-heap-and-ears-of-ry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26676" y="3018385"/>
            <a:ext cx="2250523" cy="133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8267700" y="3175000"/>
            <a:ext cx="361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наличие кондиционных и/или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высокорепродукционных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семян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https://sm-news.ru/wp-content/uploads/2019/04/09/img_20190409_1305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52400" y="4394200"/>
            <a:ext cx="2387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налажен бухучет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240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крестьянского (фермерского) хозяйства</a:t>
            </a:r>
            <a:endParaRPr lang="ru-RU" sz="35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60174"/>
            <a:ext cx="6082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развитие молочного скотоводства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3565" y="1033670"/>
            <a:ext cx="5274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развитие мясного скотоводства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4617829"/>
            <a:ext cx="44282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развитие растениеводства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1496" y="3246782"/>
            <a:ext cx="5817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развитие иного направления животноводства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Ярославская пород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56" y="1508537"/>
            <a:ext cx="2835966" cy="1890644"/>
          </a:xfrm>
          <a:prstGeom prst="rect">
            <a:avLst/>
          </a:prstGeom>
          <a:noFill/>
        </p:spPr>
      </p:pic>
      <p:pic>
        <p:nvPicPr>
          <p:cNvPr id="1028" name="Picture 4" descr="Санта-гертруда порода коров"/>
          <p:cNvPicPr>
            <a:picLocks noChangeAspect="1" noChangeArrowheads="1"/>
          </p:cNvPicPr>
          <p:nvPr/>
        </p:nvPicPr>
        <p:blipFill>
          <a:blip r:embed="rId3" cstate="print"/>
          <a:srcRect t="7506" r="6587" b="7410"/>
          <a:stretch>
            <a:fillRect/>
          </a:stretch>
        </p:blipFill>
        <p:spPr bwMode="auto">
          <a:xfrm>
            <a:off x="7722566" y="1515979"/>
            <a:ext cx="3024947" cy="1836819"/>
          </a:xfrm>
          <a:prstGeom prst="rect">
            <a:avLst/>
          </a:prstGeom>
          <a:noFill/>
        </p:spPr>
      </p:pic>
      <p:pic>
        <p:nvPicPr>
          <p:cNvPr id="1030" name="Picture 6" descr="Успешное коневодство: как и для чего разводить лошадей"/>
          <p:cNvPicPr>
            <a:picLocks noChangeAspect="1" noChangeArrowheads="1"/>
          </p:cNvPicPr>
          <p:nvPr/>
        </p:nvPicPr>
        <p:blipFill>
          <a:blip r:embed="rId4" cstate="print"/>
          <a:srcRect l="9401" t="12134" r="17028" b="10783"/>
          <a:stretch>
            <a:fillRect/>
          </a:stretch>
        </p:blipFill>
        <p:spPr bwMode="auto">
          <a:xfrm>
            <a:off x="0" y="3405810"/>
            <a:ext cx="3034748" cy="1789043"/>
          </a:xfrm>
          <a:prstGeom prst="rect">
            <a:avLst/>
          </a:prstGeom>
          <a:noFill/>
        </p:spPr>
      </p:pic>
      <p:pic>
        <p:nvPicPr>
          <p:cNvPr id="1032" name="Picture 8" descr="https://avatars.mds.yandex.net/get-zen_doc/41204/pub_5d8282fe9515ee00ad30e22d_5d84b34d028d6800ac341f59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4108" y="3352800"/>
            <a:ext cx="3107892" cy="1603512"/>
          </a:xfrm>
          <a:prstGeom prst="rect">
            <a:avLst/>
          </a:prstGeom>
          <a:noFill/>
        </p:spPr>
      </p:pic>
      <p:pic>
        <p:nvPicPr>
          <p:cNvPr id="1034" name="Picture 10" descr="https://mcx.gov.ru/upload/medialibrary/c20/c2053fd7fa8b9427b93345500b79a558.jpg"/>
          <p:cNvPicPr>
            <a:picLocks noChangeAspect="1" noChangeArrowheads="1"/>
          </p:cNvPicPr>
          <p:nvPr/>
        </p:nvPicPr>
        <p:blipFill>
          <a:blip r:embed="rId6" cstate="print"/>
          <a:srcRect l="19421" t="18562" r="25676" b="18450"/>
          <a:stretch>
            <a:fillRect/>
          </a:stretch>
        </p:blipFill>
        <p:spPr bwMode="auto">
          <a:xfrm>
            <a:off x="3326297" y="5267739"/>
            <a:ext cx="2072158" cy="1590261"/>
          </a:xfrm>
          <a:prstGeom prst="rect">
            <a:avLst/>
          </a:prstGeom>
          <a:noFill/>
        </p:spPr>
      </p:pic>
      <p:pic>
        <p:nvPicPr>
          <p:cNvPr id="1036" name="Picture 12" descr="https://legkovmeste.ru/wp-content/uploads/2019/04/post_58ee18d833c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4607" y="5300870"/>
            <a:ext cx="2335694" cy="1557130"/>
          </a:xfrm>
          <a:prstGeom prst="rect">
            <a:avLst/>
          </a:prstGeom>
          <a:noFill/>
        </p:spPr>
      </p:pic>
      <p:pic>
        <p:nvPicPr>
          <p:cNvPr id="1038" name="Picture 14" descr="https://grounde.ru/wp-content/uploads/2019/04/688ec2a276a07dafa357afb.jpg"/>
          <p:cNvPicPr>
            <a:picLocks noChangeAspect="1" noChangeArrowheads="1"/>
          </p:cNvPicPr>
          <p:nvPr/>
        </p:nvPicPr>
        <p:blipFill>
          <a:blip r:embed="rId8" cstate="print"/>
          <a:srcRect l="9297" t="6154" b="14872"/>
          <a:stretch>
            <a:fillRect/>
          </a:stretch>
        </p:blipFill>
        <p:spPr bwMode="auto">
          <a:xfrm>
            <a:off x="7977809" y="5327374"/>
            <a:ext cx="3222901" cy="1530626"/>
          </a:xfrm>
          <a:prstGeom prst="rect">
            <a:avLst/>
          </a:prstGeom>
          <a:noFill/>
        </p:spPr>
      </p:pic>
      <p:sp>
        <p:nvSpPr>
          <p:cNvPr id="1040" name="AutoShape 16" descr="https://i.artfile.ru/5639x4304_699982_%5bwww.ArtFile.ru%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i.artfile.ru/5639x4304_699982_%5bwww.ArtFile.ru%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kazakh-zerno.net/wp-content/uploads/2019/06/frykti_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8877" y="5257801"/>
            <a:ext cx="2349780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" y="411480"/>
            <a:ext cx="11399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СЕМЕЙНОЙ ФЕРМЫ МОЖЕТ БЫТЬ ИСПОЛЬЗОВАН:</a:t>
            </a:r>
            <a:endParaRPr lang="ru-RU" sz="2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t="15998"/>
          <a:stretch>
            <a:fillRect/>
          </a:stretch>
        </p:blipFill>
        <p:spPr>
          <a:xfrm>
            <a:off x="6527800" y="832679"/>
            <a:ext cx="2794000" cy="1763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301" y="788803"/>
            <a:ext cx="2781300" cy="1789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1" y="2654300"/>
            <a:ext cx="318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приобретение сельскохозяйственных животных, птиц (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искл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свиньи), рыбопосадочного материала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1882" y="1549399"/>
            <a:ext cx="1512518" cy="1076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2000"/>
            <a:ext cx="1905000" cy="12084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3500" y="2578100"/>
            <a:ext cx="287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приобретение, строительство,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ремонт, реконструкцию или модернизацию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объектов для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производства, хранения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и переработки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3001" y="2730500"/>
            <a:ext cx="2692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приобретение автономных источников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- и газоснабжения, обустройство автономных источников водоснабжения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www.uralmilk.ru/images/slide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10700" y="774701"/>
            <a:ext cx="2781300" cy="177799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9207500" y="2616200"/>
            <a:ext cx="2811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комплектацию объектов для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производства, хранения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и переработки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продукции оборудованием,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техникой и спецтранспортом и их монтаж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5500" y="4343400"/>
            <a:ext cx="2491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разработку проектной документации строительства, реконструкции или модернизации объектов для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производства, хранения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и переработки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AutoShape 4" descr="https://www.metkonstrukcii.ru/uploads/media/default/0001/01/d795960e2d26b603917e693adced095f0747ea7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www.metkonstrukcii.ru/uploads/media/default/0001/01/d795960e2d26b603917e693adced095f0747ea7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https://angar36.ru/wp-content/uploads/2017/03/d84c661843872174c933a3b02c2ac3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http://ugra-agro.ru/uploads/angar-techline-kark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62287"/>
            <a:ext cx="3069125" cy="2191578"/>
          </a:xfrm>
          <a:prstGeom prst="rect">
            <a:avLst/>
          </a:prstGeom>
          <a:noFill/>
        </p:spPr>
      </p:pic>
      <p:sp>
        <p:nvSpPr>
          <p:cNvPr id="18444" name="AutoShape 12" descr="https://www.tentostroy.ru/images/portfolio/angary/proekt-dvuskatnogo-1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6" name="AutoShape 14" descr="https://www.npommz.ru/wp-content/uploads/2018/01/zhferma-skhe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8" name="AutoShape 16" descr="https://avrial.ru/wp-content/uploads/2018/06/proekt-korovnika-1024x5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0" name="AutoShape 18" descr="https://uss18.net/assets/images/stroyka/proek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13500" y="4229100"/>
            <a:ext cx="539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на оплату части (не более 20%) стоимости  данных проектов, и реализуемого с привлечением льготного инвестиционного кредита, в соответствии с постановлением Правительства РФ от 29.12.2016 № 1528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>
            <a:endCxn id="16" idx="2"/>
          </p:cNvCxnSpPr>
          <p:nvPr/>
        </p:nvCxnSpPr>
        <p:spPr>
          <a:xfrm flipV="1">
            <a:off x="7848600" y="4055428"/>
            <a:ext cx="0" cy="2498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10782300" y="4013200"/>
            <a:ext cx="12700" cy="25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2" name="Picture 20" descr="http://kuzneck.pnzreg.ru/upload/resize_cache/iblock/09c/640_427_2/09cd0aa625352dbc70902e4f9acd39ef.jpg"/>
          <p:cNvPicPr>
            <a:picLocks noChangeAspect="1" noChangeArrowheads="1"/>
          </p:cNvPicPr>
          <p:nvPr/>
        </p:nvPicPr>
        <p:blipFill>
          <a:blip r:embed="rId8" cstate="print"/>
          <a:srcRect l="2656" t="17681"/>
          <a:stretch>
            <a:fillRect/>
          </a:stretch>
        </p:blipFill>
        <p:spPr bwMode="auto">
          <a:xfrm>
            <a:off x="7962901" y="5276552"/>
            <a:ext cx="2501899" cy="1411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6196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1" y="4223657"/>
            <a:ext cx="341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- глава КФХ или 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КФХ – юр. лицо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3000" y="18288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и члены КФХ - граждане РФ (не менее двух, включая главу), состоящие в родстве и совместно осуществляющие деятельность КФХ, основанную на их личном участии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3000" y="2717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Планируют развитие семейной фермы по одному из следующих направлений деятельности: растениеводство или животноводство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3887" y="3313249"/>
            <a:ext cx="722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 бизнес-план по форме, установленной правовым актом министерства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64974" y="3878579"/>
            <a:ext cx="7074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Предусматривают условия для создания собственной или совместно с другими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сельхозтоваропроизводителями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кормовой базы либо заключившие или планирующие заключить договоры на приобретение кормов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74178" y="190501"/>
            <a:ext cx="932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участникам конкурсного отбора</a:t>
            </a:r>
          </a:p>
          <a:p>
            <a:pPr algn="ctr"/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4978400" y="927100"/>
            <a:ext cx="603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Регистрация на сельской территории Кировской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53000" y="12446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Срок деятельности КФХ должно превышать 24 месяца со дня регистрации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03800" y="5008517"/>
            <a:ext cx="718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Предусматривают наличие кондиционных и/или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высокорепродукционных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семян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Прямая со стрелкой 75"/>
          <p:cNvCxnSpPr/>
          <p:nvPr/>
        </p:nvCxnSpPr>
        <p:spPr>
          <a:xfrm>
            <a:off x="4330700" y="11049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4368800" y="14097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4394200" y="20193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4368800" y="29337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4432300" y="35306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4432300" y="4082142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4470763" y="5184865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rajonnievesti.ru/netcat_files/65/63/preview_IMG_9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7" y="1296432"/>
            <a:ext cx="4207948" cy="2802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959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940300" y="41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047107" y="1"/>
            <a:ext cx="631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участникам конкурсного отбора</a:t>
            </a:r>
          </a:p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826000" y="406400"/>
            <a:ext cx="707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Создать дополнительно не менее 3 новых постоянных рабочих мест в сельской местности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62500" y="896984"/>
            <a:ext cx="721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находятся в процессе реорганизации, ликвидации, в отношении КФХ – юридических лиц не введена процедура банкротства, деятельность их не приостановлена, либо не прекращают деятельность в качестве ИП – главы КФХ.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4218577" y="1092925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305300" y="2228669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267200" y="603766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798422" y="2070101"/>
            <a:ext cx="7393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являются на дату подачи заявки иностранными юр.лицами, а также российскими юр. лицами, в уставных капиталах которых доля участия иностранных юр. лиц, в совокупности не превышает 50 % (для КФХ – юр. лиц).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4193540" y="3484517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699000" y="5041900"/>
            <a:ext cx="720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имеют просроченную задолженность по возврату в областной бюджет субсидий, бюджетных инвестиций, предоставленных в том числе в соответствии с иными правовыми актами, и иной просроченной задолженности перед бюджетом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4191000" y="557022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63440" y="3238500"/>
            <a:ext cx="7528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получали средства поддержки фермеров, если с даты полного освоения средств ранее полученных грантов прошло менее 24 месяцев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4279900" y="4057105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09522" y="3823428"/>
            <a:ext cx="713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постоянно проживает в муниципальном образовании по месту нахождения и регистрации хозяйства, главой которого он является, при условии, что данное хозяйство является основным местом его трудоустройства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superfoto.pro/wp-content/uploads/2019/12/MG_858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3" y="1402080"/>
            <a:ext cx="4107209" cy="2738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178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2880" y="284480"/>
            <a:ext cx="911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поддержки: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0880" y="1358536"/>
            <a:ext cx="8097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Кировской области от 10 марта 2017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52/147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предоставлении крестьянским (фермерским) хозяйствам грантов из областного бюджета на развитие семейных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поддержку начинающих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фермеров»).</a:t>
            </a: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879" y="4276718"/>
            <a:ext cx="646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 Правительства Кировской области от 23.05.2019 № 255-П «О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крестьянским (фермерским) хозяйствам грантов 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развитие крестьянских (фермерских) хозяйств»).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533" y="1550125"/>
            <a:ext cx="2491642" cy="180384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839" y="3454400"/>
            <a:ext cx="4123100" cy="274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68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960" y="276572"/>
            <a:ext cx="814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Обязательства получателя гранта </a:t>
            </a:r>
            <a:endParaRPr lang="ru-RU" sz="2800" b="1" dirty="0">
              <a:effectLst/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680" y="685800"/>
            <a:ext cx="117838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Использовать грант на цели, указанные в бизнес-плане, в течение 24 месяцев с даты его получения.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Использовать имущество, закупаемое за счет гранта, исключительно на развитие и деятельность семейной фермы.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Имущество, приобретаемое с участием средств гранта, не подлежит продаже, дарению, передаче в аренду, обмену или взносу в виде пая, вклада или отчуждению иным в течение 5 лет со дня получения гранта.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Осуществлять деятельность, на которую предоставляется грант, в течение не менее 5 лет со дня получения гранта.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Оплачивать не менее 40% стоимости приобретаемого имущества, выполняемых работ, указанных в бизнес плане, за счет собственных средств.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 случае, если глава К(Ф)Х не проживает по месту нахождения и регистрации своего хозяйства - переехать на постоянное место жительства в муниципальное образование по месту нахождения и регистрации хозяйства, главой которого он является.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Сохранять созданные за счет гранта новые рабочие места в течение не менее 5 лет с момента их создания.</a:t>
            </a:r>
          </a:p>
          <a:p>
            <a:endParaRPr lang="ru-RU" dirty="0"/>
          </a:p>
        </p:txBody>
      </p:sp>
      <p:sp>
        <p:nvSpPr>
          <p:cNvPr id="3" name="AutoShape 2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http://altaikdm.ru/wp-content/uploads/2019/07/ucheba2-e15628363096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44"/>
          <a:stretch/>
        </p:blipFill>
        <p:spPr bwMode="auto">
          <a:xfrm>
            <a:off x="3243805" y="3594100"/>
            <a:ext cx="5056915" cy="3263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726" y="0"/>
            <a:ext cx="1078991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на развитие семейной фермы</a:t>
            </a: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на развитие семейной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фермы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на 1 крестьянское (фермерское) хозяйство составляет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5744" y="1066800"/>
            <a:ext cx="85693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30 млн. рублей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60% затрат на развитие семейной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40% - собственные средства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случае использования гранта на оплату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части (не более 20%)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(приобретение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строительство, реконструкция, ремонт, модернизация, переустройство производственных объектов,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или комплектация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ферм и объектов по переработке  сельскохозяйственной продукции оборудованием,  техникой, спецтранспортом, их монтаж,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на приобретение сельскохозяйственных животных, птиц (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искл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 свиньи)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 привлечением льготного инвестиционного кредита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более 80% планируемых затрат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891" y="1730718"/>
            <a:ext cx="2390018" cy="1344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91" y="3285442"/>
            <a:ext cx="2390018" cy="1673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891" y="5169316"/>
            <a:ext cx="2390018" cy="1573348"/>
          </a:xfrm>
          <a:prstGeom prst="rect">
            <a:avLst/>
          </a:prstGeom>
        </p:spPr>
      </p:pic>
      <p:pic>
        <p:nvPicPr>
          <p:cNvPr id="5122" name="Picture 2" descr="https://www.pravmir.ru/wp-content/uploads/2016/07/Pshenit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01" y="5078435"/>
            <a:ext cx="2412999" cy="1627165"/>
          </a:xfrm>
          <a:prstGeom prst="rect">
            <a:avLst/>
          </a:prstGeom>
          <a:noFill/>
        </p:spPr>
      </p:pic>
      <p:pic>
        <p:nvPicPr>
          <p:cNvPr id="5124" name="Picture 4" descr="https://admin.citysakh.ru/files/img/i/d3/b3/44234ab55ba43244e3b93.jpg"/>
          <p:cNvPicPr>
            <a:picLocks noChangeAspect="1" noChangeArrowheads="1"/>
          </p:cNvPicPr>
          <p:nvPr/>
        </p:nvPicPr>
        <p:blipFill>
          <a:blip r:embed="rId6" cstate="print"/>
          <a:srcRect t="12294"/>
          <a:stretch>
            <a:fillRect/>
          </a:stretch>
        </p:blipFill>
        <p:spPr bwMode="auto">
          <a:xfrm>
            <a:off x="5387975" y="5092626"/>
            <a:ext cx="2854325" cy="1587574"/>
          </a:xfrm>
          <a:prstGeom prst="rect">
            <a:avLst/>
          </a:prstGeom>
          <a:noFill/>
        </p:spPr>
      </p:pic>
      <p:pic>
        <p:nvPicPr>
          <p:cNvPr id="5126" name="Picture 6" descr="https://www.ku66.ru/_nw/354/28730536.jpg"/>
          <p:cNvPicPr>
            <a:picLocks noChangeAspect="1" noChangeArrowheads="1"/>
          </p:cNvPicPr>
          <p:nvPr/>
        </p:nvPicPr>
        <p:blipFill>
          <a:blip r:embed="rId7" cstate="print"/>
          <a:srcRect t="21712" r="13199"/>
          <a:stretch>
            <a:fillRect/>
          </a:stretch>
        </p:blipFill>
        <p:spPr bwMode="auto">
          <a:xfrm>
            <a:off x="8346608" y="5093793"/>
            <a:ext cx="2384892" cy="1611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77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7900" y="850900"/>
            <a:ext cx="1111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Роль  сельскохозяйственного потребительского кооператива  в получении </a:t>
            </a:r>
            <a:r>
              <a:rPr lang="ru-RU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поддержки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1816100"/>
            <a:ext cx="109093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Сельскохозяйственный потребительский кооператив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сельскохозяйственный кооператив, который создается сельскохозяйственными товаропроизводителями или гражданами, которые ведут личное подсобное хозяйство, если они непосредственно принимают участие в хозяйственной деятельности данного потребительского кооператива в соответствии со ст. 4 ФЗ РФ № 193 «О сельскохозяйственной кооперации».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600" y="3429000"/>
            <a:ext cx="1135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это некоммерческая организация и в зависимости от вида их деятельности подразделяются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143000" y="3924300"/>
            <a:ext cx="13970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699000" y="3860800"/>
            <a:ext cx="12700" cy="812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22" idx="0"/>
          </p:cNvCxnSpPr>
          <p:nvPr/>
        </p:nvCxnSpPr>
        <p:spPr>
          <a:xfrm flipH="1">
            <a:off x="2879031" y="3949700"/>
            <a:ext cx="664269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994400" y="4038600"/>
            <a:ext cx="1270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26" idx="0"/>
          </p:cNvCxnSpPr>
          <p:nvPr/>
        </p:nvCxnSpPr>
        <p:spPr>
          <a:xfrm>
            <a:off x="10490200" y="3873500"/>
            <a:ext cx="389675" cy="96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064500" y="3873500"/>
            <a:ext cx="381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800" y="4572000"/>
            <a:ext cx="214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перерабатывающие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4826000"/>
            <a:ext cx="225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сбытовые (торговые)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8400" y="457200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обслуживающие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2400" y="4914900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снабженческие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4508500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растениеводческие и животноводческие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48900" y="4838700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кредитные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389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348" y="800100"/>
            <a:ext cx="110523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При оценке конкурсной комиссией критериев крестьянского (фермерского) хозяйства весомым аргументом станет членство в сельскохозяйственном потребительском кооперативе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6922" y="2067339"/>
            <a:ext cx="978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 второму этапу конкурса допускаются заявители, набравшие по итогам первого этапа конкурса: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849217"/>
            <a:ext cx="25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Грант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дополнительно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5 баллов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598504" y="2769704"/>
            <a:ext cx="1842051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3322" y="2782956"/>
            <a:ext cx="245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менее 15 баллов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410" y="3896139"/>
            <a:ext cx="3974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Грант на развитие семейных ферм дополнительно 4 балла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658139" y="3849756"/>
            <a:ext cx="1842051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3882887"/>
            <a:ext cx="250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менее 30 баллов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389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960" y="5618922"/>
            <a:ext cx="900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297" y="177800"/>
            <a:ext cx="117414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8-8332-64-01-91, 64-02-56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04591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юрисконсульт, консультант: </a:t>
            </a:r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Ба̀тюсь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Алёна Дмитриевна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бухгалтер, консультант: Малафеева Ольга Геннадьевна </a:t>
            </a:r>
          </a:p>
        </p:txBody>
      </p:sp>
    </p:spTree>
    <p:extLst>
      <p:ext uri="{BB962C8B-B14F-4D97-AF65-F5344CB8AC3E}">
        <p14:creationId xmlns="" xmlns:p14="http://schemas.microsoft.com/office/powerpoint/2010/main" val="336389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1700" y="1841500"/>
            <a:ext cx="1070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8572" y="1053921"/>
            <a:ext cx="1185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812800"/>
            <a:ext cx="850392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619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760" y="448490"/>
            <a:ext cx="921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ресурсы участника конкурсного отбора на грант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" y="1089279"/>
            <a:ext cx="3368040" cy="19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64" y="1089279"/>
            <a:ext cx="3061009" cy="19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40" y="1071959"/>
            <a:ext cx="3058160" cy="20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1360" y="3085322"/>
            <a:ext cx="336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техники: трактор, комбайн, грузовой автомобиль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5650" y="3068003"/>
            <a:ext cx="366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недвижимого имущества используемый в производственной деятельности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8160" y="3068003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из земель сельскохозяйственного назначения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1200" y="43561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среднего специального или высшего с/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образования, или доп.профессиональное образование по с/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специальности, или опыт работы в сельском хозяйстве: ведение или совместное ведение ЛПХ, или стаж работы в с/х организации не менее 3х лет.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pbs.twimg.com/media/Dg197Q6WAAEoCFY.jpg:large"/>
          <p:cNvPicPr>
            <a:picLocks noChangeAspect="1" noChangeArrowheads="1"/>
          </p:cNvPicPr>
          <p:nvPr/>
        </p:nvPicPr>
        <p:blipFill>
          <a:blip r:embed="rId5" cstate="print"/>
          <a:srcRect l="21402" t="19579" r="3339"/>
          <a:stretch>
            <a:fillRect/>
          </a:stretch>
        </p:blipFill>
        <p:spPr bwMode="auto">
          <a:xfrm>
            <a:off x="2768600" y="5118325"/>
            <a:ext cx="1016000" cy="1447575"/>
          </a:xfrm>
          <a:prstGeom prst="rect">
            <a:avLst/>
          </a:prstGeom>
          <a:noFill/>
        </p:spPr>
      </p:pic>
      <p:pic>
        <p:nvPicPr>
          <p:cNvPr id="20484" name="Picture 4" descr="https://cdnimg.rg.ru/img/content/141/89/83/1000p.jpg"/>
          <p:cNvPicPr>
            <a:picLocks noChangeAspect="1" noChangeArrowheads="1"/>
          </p:cNvPicPr>
          <p:nvPr/>
        </p:nvPicPr>
        <p:blipFill>
          <a:blip r:embed="rId6" cstate="print"/>
          <a:srcRect l="22870" t="-395" r="13857"/>
          <a:stretch>
            <a:fillRect/>
          </a:stretch>
        </p:blipFill>
        <p:spPr bwMode="auto">
          <a:xfrm>
            <a:off x="596900" y="4330699"/>
            <a:ext cx="2311400" cy="2247901"/>
          </a:xfrm>
          <a:prstGeom prst="rect">
            <a:avLst/>
          </a:prstGeom>
          <a:noFill/>
        </p:spPr>
      </p:pic>
      <p:pic>
        <p:nvPicPr>
          <p:cNvPr id="20486" name="Picture 6" descr="http://54rus.org/images/2015/agrar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5077" y="4419599"/>
            <a:ext cx="3235895" cy="2156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8594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30200"/>
            <a:ext cx="1149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гранта 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можно приобрести: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5" y="820305"/>
            <a:ext cx="3650095" cy="205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1" y="879606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2997200"/>
            <a:ext cx="41267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из земель с/х назначения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2959100"/>
            <a:ext cx="381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строительство, ремонт, модернизацию, переустройство производственных и складских объектов</a:t>
            </a:r>
            <a:endParaRPr lang="ru-RU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4997" y="864718"/>
            <a:ext cx="3568700" cy="20073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43401" y="3022600"/>
            <a:ext cx="3505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животных, птицу (кроме свиней)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700" y="3836781"/>
            <a:ext cx="3200400" cy="2069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2015" y="3362503"/>
            <a:ext cx="3386886" cy="1905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300" y="5943600"/>
            <a:ext cx="35208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рыбопосадочный материал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13200" y="5283200"/>
            <a:ext cx="4267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технику, в т.ч. прицепное и навесное оборудование, грузовой автотранспорт, специализированный автотранспорт для осуществления мобильной торговли, оборудования для производства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84082" y="3658978"/>
            <a:ext cx="3061206" cy="20408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93100" y="5791200"/>
            <a:ext cx="3898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посадочный материал для закладки многолетних насаждений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422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523220"/>
            <a:ext cx="3314700" cy="19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2311" y="533337"/>
            <a:ext cx="3230557" cy="1986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98" y="2459960"/>
            <a:ext cx="33401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подключение производственных и складских объектов, необходимых для производства, хранения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к электрическим, водо-, газо-, тепло- сетям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2695" y="2596759"/>
            <a:ext cx="3584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проектную документации на строительство или реконструкцию производственных зданий, предназначенных для производства, хранения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3500" y="2603500"/>
            <a:ext cx="39293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погасить основной долг по кредитам, полученным в российских кредитных организациях на покупку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техники и объектов недвижимости, период пользования которыми на момент подачи заявки на получение гранта составляет менее 2 лет.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53" y="515505"/>
            <a:ext cx="3657600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00700" y="4914900"/>
            <a:ext cx="4940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внести не менее 25 %, но не более 50 % средств гранта в неделимый фонд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СПоКа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К(Ф)Х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40" y="4612354"/>
            <a:ext cx="2461260" cy="224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35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880" y="538480"/>
            <a:ext cx="1094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и т е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  у ч а с т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и к о в      к о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к у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о г о     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т б о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а 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7300" y="1066800"/>
          <a:ext cx="9842500" cy="4379298"/>
        </p:xfrm>
        <a:graphic>
          <a:graphicData uri="http://schemas.openxmlformats.org/drawingml/2006/table">
            <a:tbl>
              <a:tblPr/>
              <a:tblGrid>
                <a:gridCol w="4921250"/>
                <a:gridCol w="4921250"/>
              </a:tblGrid>
              <a:tr h="34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ИП – Глава КФХ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гражданин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u="sng" dirty="0" smtClean="0">
                          <a:latin typeface="Times New Roman"/>
                          <a:ea typeface="Calibri"/>
                          <a:cs typeface="Times New Roman"/>
                        </a:rPr>
                        <a:t>Регистрация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 сельской территории Кировской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области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 год подачи заявки на участие в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конкурсе</a:t>
                      </a:r>
                      <a:endParaRPr lang="ru-RU" sz="1600" b="1" u="sng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Наличие бизнес-плана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 созданию и развитию своего хозяйства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000" b="0" i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составленный по форме, утвержденной правовым актом министерства)</a:t>
                      </a:r>
                      <a:endParaRPr lang="ru-RU" sz="1000" b="0" i="0" u="none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2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Не должны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являться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получателями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средств финансовой поддержки, субсидий, грантов на организацию начального этапа предпринимательской деятельности, гранта на поддержку начинающего фермера.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2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Не должны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иметь неисполненные обязательства по уплате налогов, сборов, страховых взносов, пеней, штрафов, процентов по состоянию на 1-ое число месяца подачи заявки на участие в конкурсе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2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Отсутствие просроченной задолженности по возврату в областной бюджет субсидий, бюджетных инвестиций по состоянию на 1-ое число месяца подачи заявки на участие в конкурсе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1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Иметь среднее, высшее или доп. образование по с/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специальности</a:t>
                      </a:r>
                      <a:r>
                        <a:rPr lang="ru-RU" sz="1600" b="0" u="none" dirty="0" smtClean="0">
                          <a:latin typeface="Times New Roman"/>
                          <a:ea typeface="Calibri"/>
                          <a:cs typeface="Times New Roman"/>
                        </a:rPr>
                        <a:t>, или </a:t>
                      </a:r>
                      <a:r>
                        <a:rPr lang="ru-RU" sz="1600" b="0" u="none" dirty="0">
                          <a:latin typeface="Times New Roman"/>
                          <a:ea typeface="Calibri"/>
                          <a:cs typeface="Times New Roman"/>
                        </a:rPr>
                        <a:t>опыт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работы в сельском хозяйстве не менее  3 лет, или опыт ведения ЛПХ не менее  3 лет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КФХ не должно прекращать деятельность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КФХ – основное место трудоустройства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493" marR="53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907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9461" y="268905"/>
            <a:ext cx="3133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главы КФХ: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5200" y="564969"/>
            <a:ext cx="8318500" cy="611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грант в течение 18 месяцев со дня поступления средств на счет главы КФХ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имущество, закупаемое за счет средств гранта, исключительно на развитие КФХ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Оплачивать за счет собственных средств не менее  10 % стоимости приобретаемого имущества, выполненных работ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в год предоставления граната (но не позднее срока освоения гранта) не менее 2 новых рабочих мест, при сумме гранта 2 млн. руб. и более и 1 рабочее место если сумма гранта менее 2 млн. руб.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году получения гранта предоставить сведения о принятых работниках в ПФРФ, но не позднее срока освоения гранта.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созданные рабочие места в течение не менее 5 лет со дня их создания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деятельность в течение 5 лет после получения гранта 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Расходовать грант в соответствии с определенным Минсельхозом РФ перечнем затрат, финансовое обеспечение которых предусматривается осуществить за счет средств гранта</a:t>
            </a:r>
          </a:p>
          <a:p>
            <a:pPr marL="342900" indent="-342900" algn="just">
              <a:lnSpc>
                <a:spcPct val="90000"/>
              </a:lnSpc>
              <a:buAutoNum type="arabicPeriod"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Вносить не менее 25 % и не более 50 % средств гранта в неделимы фонд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 случае если КФХ планирует направить часть средства гранта на формирование неделимого фонда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sp>
        <p:nvSpPr>
          <p:cNvPr id="33794" name="AutoShape 2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10386" t="13905" r="37545" b="24852"/>
          <a:stretch>
            <a:fillRect/>
          </a:stretch>
        </p:blipFill>
        <p:spPr bwMode="auto">
          <a:xfrm>
            <a:off x="306249" y="1993900"/>
            <a:ext cx="309590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4560" y="579120"/>
            <a:ext cx="734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гражданина,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ведущего личное подсобное хозяйство в случае признания его победителем конкурсного отбора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4560" y="1896745"/>
            <a:ext cx="718312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признания победителем конкурсного отбора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 более 30 к.д.)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осуществить государственную регистрацию КФХ.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обязательства, предусмотренные для глав КФХ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направлении части средств гранта на формирование неделимого фонда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обеспечить, чтобы часть средств гранта составляла не менее 25% и не более 50% средств гранта: вступить в сельскохозяйственный потребительский кооператив после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регистрации К(Ф)Х в органах ФНС на территории Кировской области до предоставления средств гранта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">
              <a:buAutoNum type="arabicPeriod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45944"/>
            <a:ext cx="5140959" cy="15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5065163"/>
            <a:ext cx="4714240" cy="15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https://smi-vidnoe.ru/upload/iblock/4c7/4c7ff60c79144c46f8ee54272ec6b1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mi-vidnoe.ru/upload/iblock/4c7/4c7ff60c79144c46f8ee54272ec6b1e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smi-vidnoe.ru/upload/iblock/4c7/4c7ff60c79144c46f8ee54272ec6b1e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i.mycdn.me/i?r=AzEPZsRbOZEKgBhR0XGMT1RkzDwmaNAPBUN2vHnubkV5GaaKTM5SRkZCeTgDn6uOy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86951"/>
            <a:ext cx="4575809" cy="3340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983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</TotalTime>
  <Words>2268</Words>
  <Application>Microsoft Office PowerPoint</Application>
  <PresentationFormat>Произвольный</PresentationFormat>
  <Paragraphs>184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248</cp:revision>
  <cp:lastPrinted>2019-10-15T19:35:04Z</cp:lastPrinted>
  <dcterms:created xsi:type="dcterms:W3CDTF">2019-09-09T19:18:26Z</dcterms:created>
  <dcterms:modified xsi:type="dcterms:W3CDTF">2020-11-19T08:48:59Z</dcterms:modified>
</cp:coreProperties>
</file>