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0"/>
  </p:notesMasterIdLst>
  <p:handoutMasterIdLst>
    <p:handoutMasterId r:id="rId11"/>
  </p:handoutMasterIdLst>
  <p:sldIdLst>
    <p:sldId id="374" r:id="rId3"/>
    <p:sldId id="348" r:id="rId4"/>
    <p:sldId id="370" r:id="rId5"/>
    <p:sldId id="375" r:id="rId6"/>
    <p:sldId id="350" r:id="rId7"/>
    <p:sldId id="377" r:id="rId8"/>
    <p:sldId id="376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791" userDrawn="1">
          <p15:clr>
            <a:srgbClr val="A4A3A4"/>
          </p15:clr>
        </p15:guide>
        <p15:guide id="4" pos="3651" userDrawn="1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  <p15:guide id="7" orient="horz" pos="2931" userDrawn="1">
          <p15:clr>
            <a:srgbClr val="A4A3A4"/>
          </p15:clr>
        </p15:guide>
        <p15:guide id="8" orient="horz" pos="2251" userDrawn="1">
          <p15:clr>
            <a:srgbClr val="A4A3A4"/>
          </p15:clr>
        </p15:guide>
        <p15:guide id="9" pos="4059" userDrawn="1">
          <p15:clr>
            <a:srgbClr val="A4A3A4"/>
          </p15:clr>
        </p15:guide>
        <p15:guide id="10" pos="295" userDrawn="1">
          <p15:clr>
            <a:srgbClr val="A4A3A4"/>
          </p15:clr>
        </p15:guide>
        <p15:guide id="11" orient="horz" pos="4156" userDrawn="1">
          <p15:clr>
            <a:srgbClr val="A4A3A4"/>
          </p15:clr>
        </p15:guide>
        <p15:guide id="12" pos="204" userDrawn="1">
          <p15:clr>
            <a:srgbClr val="A4A3A4"/>
          </p15:clr>
        </p15:guide>
        <p15:guide id="13" pos="2699" userDrawn="1">
          <p15:clr>
            <a:srgbClr val="A4A3A4"/>
          </p15:clr>
        </p15:guide>
        <p15:guide id="14" orient="horz" pos="1207" userDrawn="1">
          <p15:clr>
            <a:srgbClr val="A4A3A4"/>
          </p15:clr>
        </p15:guide>
        <p15:guide id="15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1125"/>
    <a:srgbClr val="F8D30A"/>
    <a:srgbClr val="2B6030"/>
    <a:srgbClr val="47B256"/>
    <a:srgbClr val="F76300"/>
    <a:srgbClr val="0578BA"/>
    <a:srgbClr val="389045"/>
    <a:srgbClr val="397F40"/>
    <a:srgbClr val="40A24E"/>
    <a:srgbClr val="1F7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8971" autoAdjust="0"/>
  </p:normalViewPr>
  <p:slideViewPr>
    <p:cSldViewPr>
      <p:cViewPr varScale="1">
        <p:scale>
          <a:sx n="115" d="100"/>
          <a:sy n="115" d="100"/>
        </p:scale>
        <p:origin x="1962" y="84"/>
      </p:cViewPr>
      <p:guideLst>
        <p:guide orient="horz" pos="3929"/>
        <p:guide pos="2880"/>
        <p:guide pos="1791"/>
        <p:guide pos="3651"/>
        <p:guide orient="horz" pos="2024"/>
        <p:guide orient="horz" pos="2478"/>
        <p:guide orient="horz" pos="2931"/>
        <p:guide orient="horz" pos="2251"/>
        <p:guide pos="4059"/>
        <p:guide pos="295"/>
        <p:guide orient="horz" pos="4156"/>
        <p:guide pos="204"/>
        <p:guide pos="2699"/>
        <p:guide orient="horz" pos="1207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252A-8DA3-47D6-89E4-2B8F2E8F1182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9905E-1A41-4B49-99DC-12DB6D5E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4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1120-15F9-48F5-A590-3E70BD6E214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358A2-6CA4-414D-AC47-A4352D36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7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5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8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83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3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.xml"/><Relationship Id="rId7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Relationship Id="rId9" Type="http://schemas.openxmlformats.org/officeDocument/2006/relationships/image" Target="NUL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7.xml"/><Relationship Id="rId7" Type="http://schemas.openxmlformats.org/officeDocument/2006/relationships/image" Target="../media/image8.png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9.xml"/><Relationship Id="rId7" Type="http://schemas.openxmlformats.org/officeDocument/2006/relationships/image" Target="../media/image9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1.xml"/><Relationship Id="rId7" Type="http://schemas.openxmlformats.org/officeDocument/2006/relationships/image" Target="../media/image11.jpeg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image" Target="../media/image14.jpeg"/><Relationship Id="rId2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4.jpeg"/><Relationship Id="rId2" Type="http://schemas.openxmlformats.org/officeDocument/2006/relationships/tags" Target="../tags/tag5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1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74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9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552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6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22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4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6561D5A-FCA1-4939-864F-E5A1FD9A3D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21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82" b="0" i="0" baseline="0" dirty="0" err="1">
              <a:solidFill>
                <a:schemeClr val="tx1"/>
              </a:solidFill>
              <a:latin typeface="Montserrat SemiBold" panose="00000700000000000000" pitchFamily="2" charset="-52"/>
              <a:ea typeface="+mj-ea"/>
              <a:cs typeface="+mj-cs"/>
              <a:sym typeface="Montserrat SemiBold" panose="00000700000000000000" pitchFamily="2" charset="-5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274EE4-BB46-434B-9A22-70B11B63DE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954"/>
            <a:ext cx="9143999" cy="6850090"/>
          </a:xfrm>
          <a:prstGeom prst="rect">
            <a:avLst/>
          </a:prstGeom>
        </p:spPr>
      </p:pic>
      <p:grpSp>
        <p:nvGrpSpPr>
          <p:cNvPr id="4" name="Группа 3"/>
          <p:cNvGrpSpPr/>
          <p:nvPr userDrawn="1"/>
        </p:nvGrpSpPr>
        <p:grpSpPr>
          <a:xfrm>
            <a:off x="-1" y="-1"/>
            <a:ext cx="9144001" cy="6858000"/>
            <a:chOff x="-1" y="-1"/>
            <a:chExt cx="7514706" cy="6858000"/>
          </a:xfrm>
        </p:grpSpPr>
        <p:grpSp>
          <p:nvGrpSpPr>
            <p:cNvPr id="2" name="Группа 1"/>
            <p:cNvGrpSpPr/>
            <p:nvPr userDrawn="1"/>
          </p:nvGrpSpPr>
          <p:grpSpPr>
            <a:xfrm>
              <a:off x="-1" y="-1"/>
              <a:ext cx="7514706" cy="6858000"/>
              <a:chOff x="-1" y="-1"/>
              <a:chExt cx="7514706" cy="6858000"/>
            </a:xfrm>
          </p:grpSpPr>
          <p:sp>
            <p:nvSpPr>
              <p:cNvPr id="25" name="Right Triangle 24">
                <a:extLst>
                  <a:ext uri="{FF2B5EF4-FFF2-40B4-BE49-F238E27FC236}">
                    <a16:creationId xmlns:a16="http://schemas.microsoft.com/office/drawing/2014/main" id="{0754B714-EF05-4025-A36E-21F260F153F5}"/>
                  </a:ext>
                </a:extLst>
              </p:cNvPr>
              <p:cNvSpPr/>
              <p:nvPr/>
            </p:nvSpPr>
            <p:spPr>
              <a:xfrm rot="5400000">
                <a:off x="-857213" y="857211"/>
                <a:ext cx="6858000" cy="5143576"/>
              </a:xfrm>
              <a:prstGeom prst="rtTriangle">
                <a:avLst/>
              </a:prstGeom>
              <a:solidFill>
                <a:srgbClr val="245F34">
                  <a:alpha val="7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1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B1741048-BF2B-451B-A1E5-CABD38F804F0}"/>
                  </a:ext>
                </a:extLst>
              </p:cNvPr>
              <p:cNvSpPr/>
              <p:nvPr/>
            </p:nvSpPr>
            <p:spPr>
              <a:xfrm rot="5400000">
                <a:off x="-378032" y="378032"/>
                <a:ext cx="3024388" cy="2268324"/>
              </a:xfrm>
              <a:prstGeom prst="rtTriangle">
                <a:avLst/>
              </a:prstGeom>
              <a:solidFill>
                <a:srgbClr val="245F3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1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29B40FEE-8185-49BF-943E-53DDFC04728F}"/>
                  </a:ext>
                </a:extLst>
              </p:cNvPr>
              <p:cNvSpPr/>
              <p:nvPr/>
            </p:nvSpPr>
            <p:spPr>
              <a:xfrm rot="16200000">
                <a:off x="4153186" y="3496480"/>
                <a:ext cx="3841712" cy="2881326"/>
              </a:xfrm>
              <a:prstGeom prst="rtTriangle">
                <a:avLst/>
              </a:prstGeom>
              <a:solidFill>
                <a:srgbClr val="FFCB05">
                  <a:alpha val="7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18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CDCEE248-5CCA-4541-B8D9-7FB6BE157EF1}"/>
                </a:ext>
              </a:extLst>
            </p:cNvPr>
            <p:cNvSpPr/>
            <p:nvPr/>
          </p:nvSpPr>
          <p:spPr>
            <a:xfrm rot="16200000">
              <a:off x="5921959" y="5265253"/>
              <a:ext cx="1820270" cy="1365222"/>
            </a:xfrm>
            <a:prstGeom prst="rtTriangle">
              <a:avLst/>
            </a:prstGeom>
            <a:solidFill>
              <a:srgbClr val="FFCB0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18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3315" name="Subtitle" hidden="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8361" y="5142303"/>
            <a:ext cx="3757352" cy="251222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18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38361" y="2823323"/>
            <a:ext cx="3757352" cy="8870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82" b="0" baseline="0">
                <a:solidFill>
                  <a:schemeClr val="bg1"/>
                </a:solidFill>
                <a:latin typeface="Montserrat SemiBold" panose="00000700000000000000" pitchFamily="2" charset="-52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26" name="Disclaimer-Russian (Russia)" hidden="1"/>
          <p:cNvSpPr>
            <a:spLocks noChangeArrowheads="1"/>
          </p:cNvSpPr>
          <p:nvPr/>
        </p:nvSpPr>
        <p:spPr bwMode="black">
          <a:xfrm>
            <a:off x="338361" y="6478297"/>
            <a:ext cx="3757352" cy="1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615912" eaLnBrk="0" hangingPunct="0"/>
            <a:r>
              <a:rPr lang="ru-RU" sz="402" baseline="0" dirty="0">
                <a:solidFill>
                  <a:schemeClr val="bg1"/>
                </a:solidFill>
                <a:latin typeface="+mn-lt"/>
              </a:rPr>
              <a:t>КОНФИДЕНЦИАЛЬНАЯ ИНФОРМАЦИЯ, СОБСТВЕННОСТЬ ООО "Мак-Кинзи и Компания </a:t>
            </a:r>
            <a:r>
              <a:rPr lang="ru-RU" sz="402" baseline="0" dirty="0" err="1">
                <a:solidFill>
                  <a:schemeClr val="bg1"/>
                </a:solidFill>
                <a:latin typeface="+mn-lt"/>
              </a:rPr>
              <a:t>СиАйЭс</a:t>
            </a:r>
            <a:r>
              <a:rPr lang="ru-RU" sz="402" baseline="0" dirty="0">
                <a:solidFill>
                  <a:schemeClr val="bg1"/>
                </a:solidFill>
                <a:latin typeface="+mn-lt"/>
              </a:rPr>
              <a:t>"</a:t>
            </a:r>
          </a:p>
          <a:p>
            <a:pPr defTabSz="615912" eaLnBrk="0" hangingPunct="0"/>
            <a:r>
              <a:rPr lang="ru-RU" sz="402" baseline="0" dirty="0">
                <a:solidFill>
                  <a:schemeClr val="bg1"/>
                </a:solidFill>
                <a:latin typeface="+mn-lt"/>
              </a:rPr>
              <a:t>Любое использование этого документа без специального разрешения ООО "Мак-</a:t>
            </a:r>
            <a:r>
              <a:rPr lang="ru-RU" sz="402" baseline="0" dirty="0" err="1">
                <a:solidFill>
                  <a:schemeClr val="bg1"/>
                </a:solidFill>
                <a:latin typeface="+mn-lt"/>
              </a:rPr>
              <a:t>Кинзи</a:t>
            </a:r>
            <a:r>
              <a:rPr lang="ru-RU" sz="402" baseline="0" dirty="0">
                <a:solidFill>
                  <a:schemeClr val="bg1"/>
                </a:solidFill>
                <a:latin typeface="+mn-lt"/>
              </a:rPr>
              <a:t> и Компания </a:t>
            </a:r>
            <a:r>
              <a:rPr lang="ru-RU" sz="402" baseline="0" dirty="0" err="1">
                <a:solidFill>
                  <a:schemeClr val="bg1"/>
                </a:solidFill>
                <a:latin typeface="+mn-lt"/>
              </a:rPr>
              <a:t>СиАйЭс</a:t>
            </a:r>
            <a:r>
              <a:rPr lang="ru-RU" sz="402" baseline="0" dirty="0">
                <a:solidFill>
                  <a:schemeClr val="bg1"/>
                </a:solidFill>
                <a:latin typeface="+mn-lt"/>
              </a:rPr>
              <a:t>" строго запрещено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38361" y="5944950"/>
            <a:ext cx="375735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ru-RU" sz="803" baseline="0" noProof="0" dirty="0">
                <a:solidFill>
                  <a:schemeClr val="bg1"/>
                </a:solidFill>
                <a:latin typeface="+mn-lt"/>
              </a:rPr>
              <a:t>Тип документа | Дата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BC2AEFC-F22B-476F-A682-980ADFEE6B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9347" y="161974"/>
            <a:ext cx="90286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5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5" y="4768201"/>
            <a:ext cx="3788829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5" y="5240747"/>
            <a:ext cx="378882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1" y="6513539"/>
            <a:ext cx="6358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pic>
        <p:nvPicPr>
          <p:cNvPr id="23" name="Picture 22" descr="Pattern.png">
            <a:extLst>
              <a:ext uri="{FF2B5EF4-FFF2-40B4-BE49-F238E27FC236}">
                <a16:creationId xmlns:a16="http://schemas.microsoft.com/office/drawing/2014/main" id="{D7E305F5-2A09-4F0A-ADFF-3FEC17400C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5" y="2540000"/>
            <a:ext cx="37888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72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cap="none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25" name="Picture 24" descr="Logo.png">
            <a:extLst>
              <a:ext uri="{FF2B5EF4-FFF2-40B4-BE49-F238E27FC236}">
                <a16:creationId xmlns:a16="http://schemas.microsoft.com/office/drawing/2014/main" id="{70CF5DF3-4F92-4BA2-BAA9-A0A9FDF3C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3BC12E5-1609-45EC-970C-712EF806F362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96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86325" y="5449770"/>
            <a:ext cx="7649629" cy="2462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1600" kern="0" noProof="0" dirty="0"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586326" y="5979844"/>
            <a:ext cx="378882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586325" y="6538939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586325" y="4480105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11" name="Picture 10" descr="Covers Fields.jpg">
            <a:extLst>
              <a:ext uri="{FF2B5EF4-FFF2-40B4-BE49-F238E27FC236}">
                <a16:creationId xmlns:a16="http://schemas.microsoft.com/office/drawing/2014/main" id="{3B63D4F5-12E2-4764-BAE5-7B9756B83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4001" cy="4321088"/>
          </a:xfrm>
          <a:prstGeom prst="rect">
            <a:avLst/>
          </a:prstGeom>
        </p:spPr>
      </p:pic>
      <p:pic>
        <p:nvPicPr>
          <p:cNvPr id="12" name="Picture 11" descr="Logo.png">
            <a:extLst>
              <a:ext uri="{FF2B5EF4-FFF2-40B4-BE49-F238E27FC236}">
                <a16:creationId xmlns:a16="http://schemas.microsoft.com/office/drawing/2014/main" id="{71C13131-592C-4A15-B685-B4CCE13C74E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3" name="dText Placeholder 11">
            <a:extLst>
              <a:ext uri="{FF2B5EF4-FFF2-40B4-BE49-F238E27FC236}">
                <a16:creationId xmlns:a16="http://schemas.microsoft.com/office/drawing/2014/main" id="{BC7EE43A-35C3-4165-8308-73A85B61E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75" y="53440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8C298A-56FF-415A-AB0C-59875D1C06E0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01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 descr="Covers Grass 01.jpg">
            <a:extLst>
              <a:ext uri="{FF2B5EF4-FFF2-40B4-BE49-F238E27FC236}">
                <a16:creationId xmlns:a16="http://schemas.microsoft.com/office/drawing/2014/main" id="{67C0A361-0685-4902-BE1A-163886D281E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15" name="Picture 14" descr="Logo.png">
            <a:extLst>
              <a:ext uri="{FF2B5EF4-FFF2-40B4-BE49-F238E27FC236}">
                <a16:creationId xmlns:a16="http://schemas.microsoft.com/office/drawing/2014/main" id="{DA86E0C5-5D54-4EB6-8D44-EF1A60860ED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98EB2137-11EE-499F-87D9-CB63935D1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B7C5A9-21D2-49FB-B896-2C530FC10C09}"/>
              </a:ext>
            </a:extLst>
          </p:cNvPr>
          <p:cNvSpPr/>
          <p:nvPr userDrawn="1"/>
        </p:nvSpPr>
        <p:spPr>
          <a:xfrm>
            <a:off x="0" y="1748696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A00D15-BEA2-4216-BFA7-D94284E5DDAC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4" y="3492035"/>
            <a:ext cx="7649629" cy="24622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ru-RU" sz="16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A2E80B-A8A1-4C15-B779-ECC79C1BE3F4}"/>
              </a:ext>
            </a:extLst>
          </p:cNvPr>
          <p:cNvCxnSpPr/>
          <p:nvPr userDrawn="1"/>
        </p:nvCxnSpPr>
        <p:spPr>
          <a:xfrm>
            <a:off x="541866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6" y="4493944"/>
            <a:ext cx="151567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4" y="6655051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4" y="2332386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132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F98B590-544D-4A91-8E98-4BFFCED9F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07343" y="534397"/>
            <a:ext cx="5564811" cy="633942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Logo.png">
            <a:extLst>
              <a:ext uri="{FF2B5EF4-FFF2-40B4-BE49-F238E27FC236}">
                <a16:creationId xmlns:a16="http://schemas.microsoft.com/office/drawing/2014/main" id="{2DF1D76A-F032-4502-8563-7B3CCD91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DC1838-7825-424C-9418-EE7C4C3C8525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2822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F98B590-544D-4A91-8E98-4BFFCED9F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32656"/>
            <a:ext cx="9144000" cy="11521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85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9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1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E18EA-8854-45AD-BF7A-FC3B21383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3" y="534397"/>
            <a:ext cx="5564811" cy="6339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8739041" y="664050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13E40-B8DF-41BC-BF35-998C4065DDF2}"/>
              </a:ext>
            </a:extLst>
          </p:cNvPr>
          <p:cNvSpPr/>
          <p:nvPr userDrawn="1"/>
        </p:nvSpPr>
        <p:spPr>
          <a:xfrm>
            <a:off x="0" y="534397"/>
            <a:ext cx="126000" cy="591047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DB0E77FF-6A21-41B8-AE7F-531CF2D6E89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836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582">
          <p15:clr>
            <a:srgbClr val="000000"/>
          </p15:clr>
        </p15:guide>
        <p15:guide id="3" orient="horz" pos="3991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4"/>
            <a:ext cx="7772400" cy="1099609"/>
          </a:xfrm>
        </p:spPr>
        <p:txBody>
          <a:bodyPr anchor="b">
            <a:normAutofit/>
          </a:bodyPr>
          <a:lstStyle>
            <a:lvl1pPr algn="l">
              <a:defRPr sz="1800" b="1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32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8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5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1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раздела презентации</a:t>
            </a:r>
            <a:endParaRPr lang="en-GB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9" y="534395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6" y="534408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1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90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282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5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60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0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3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632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80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1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3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7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2.v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9" Type="http://schemas.openxmlformats.org/officeDocument/2006/relationships/tags" Target="../tags/tag28.xml"/><Relationship Id="rId21" Type="http://schemas.openxmlformats.org/officeDocument/2006/relationships/tags" Target="../tags/tag10.xml"/><Relationship Id="rId34" Type="http://schemas.openxmlformats.org/officeDocument/2006/relationships/tags" Target="../tags/tag23.xml"/><Relationship Id="rId42" Type="http://schemas.openxmlformats.org/officeDocument/2006/relationships/tags" Target="../tags/tag31.xml"/><Relationship Id="rId47" Type="http://schemas.openxmlformats.org/officeDocument/2006/relationships/tags" Target="../tags/tag36.xml"/><Relationship Id="rId50" Type="http://schemas.openxmlformats.org/officeDocument/2006/relationships/tags" Target="../tags/tag39.xml"/><Relationship Id="rId55" Type="http://schemas.openxmlformats.org/officeDocument/2006/relationships/tags" Target="../tags/tag44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33" Type="http://schemas.openxmlformats.org/officeDocument/2006/relationships/tags" Target="../tags/tag22.xml"/><Relationship Id="rId38" Type="http://schemas.openxmlformats.org/officeDocument/2006/relationships/tags" Target="../tags/tag27.xml"/><Relationship Id="rId46" Type="http://schemas.openxmlformats.org/officeDocument/2006/relationships/tags" Target="../tags/tag35.xml"/><Relationship Id="rId59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29" Type="http://schemas.openxmlformats.org/officeDocument/2006/relationships/tags" Target="../tags/tag18.xml"/><Relationship Id="rId41" Type="http://schemas.openxmlformats.org/officeDocument/2006/relationships/tags" Target="../tags/tag30.xml"/><Relationship Id="rId54" Type="http://schemas.openxmlformats.org/officeDocument/2006/relationships/tags" Target="../tags/tag4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13.xml"/><Relationship Id="rId32" Type="http://schemas.openxmlformats.org/officeDocument/2006/relationships/tags" Target="../tags/tag21.xml"/><Relationship Id="rId37" Type="http://schemas.openxmlformats.org/officeDocument/2006/relationships/tags" Target="../tags/tag26.xml"/><Relationship Id="rId40" Type="http://schemas.openxmlformats.org/officeDocument/2006/relationships/tags" Target="../tags/tag29.xml"/><Relationship Id="rId45" Type="http://schemas.openxmlformats.org/officeDocument/2006/relationships/tags" Target="../tags/tag34.xml"/><Relationship Id="rId53" Type="http://schemas.openxmlformats.org/officeDocument/2006/relationships/tags" Target="../tags/tag42.xml"/><Relationship Id="rId58" Type="http://schemas.openxmlformats.org/officeDocument/2006/relationships/image" Target="../media/image6.emf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36" Type="http://schemas.openxmlformats.org/officeDocument/2006/relationships/tags" Target="../tags/tag25.xml"/><Relationship Id="rId49" Type="http://schemas.openxmlformats.org/officeDocument/2006/relationships/tags" Target="../tags/tag38.xml"/><Relationship Id="rId57" Type="http://schemas.openxmlformats.org/officeDocument/2006/relationships/oleObject" Target="../embeddings/oleObject2.bin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8.xml"/><Relationship Id="rId31" Type="http://schemas.openxmlformats.org/officeDocument/2006/relationships/tags" Target="../tags/tag20.xml"/><Relationship Id="rId44" Type="http://schemas.openxmlformats.org/officeDocument/2006/relationships/tags" Target="../tags/tag33.xml"/><Relationship Id="rId52" Type="http://schemas.openxmlformats.org/officeDocument/2006/relationships/tags" Target="../tags/tag41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tags" Target="../tags/tag19.xml"/><Relationship Id="rId35" Type="http://schemas.openxmlformats.org/officeDocument/2006/relationships/tags" Target="../tags/tag24.xml"/><Relationship Id="rId43" Type="http://schemas.openxmlformats.org/officeDocument/2006/relationships/tags" Target="../tags/tag32.xml"/><Relationship Id="rId48" Type="http://schemas.openxmlformats.org/officeDocument/2006/relationships/tags" Target="../tags/tag37.xml"/><Relationship Id="rId56" Type="http://schemas.openxmlformats.org/officeDocument/2006/relationships/tags" Target="../tags/tag45.xml"/><Relationship Id="rId8" Type="http://schemas.openxmlformats.org/officeDocument/2006/relationships/slideLayout" Target="../slideLayouts/slideLayout21.xml"/><Relationship Id="rId51" Type="http://schemas.openxmlformats.org/officeDocument/2006/relationships/tags" Target="../tags/tag40.xml"/><Relationship Id="rId3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think-cell Slide" r:id="rId57" imgW="270" imgH="270" progId="TCLayout.ActiveDocument.1">
                  <p:embed/>
                </p:oleObj>
              </mc:Choice>
              <mc:Fallback>
                <p:oleObj name="think-cell Slide" r:id="rId5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5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07343" y="534397"/>
            <a:ext cx="5564811" cy="63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07339" y="207078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6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07343" y="1213836"/>
            <a:ext cx="87098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21489" y="6051787"/>
            <a:ext cx="879411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21489" y="6257496"/>
            <a:ext cx="734667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21975" marR="0" lvl="0" indent="-621975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032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07343" y="2753026"/>
            <a:ext cx="8709885" cy="1130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07343" y="1528804"/>
            <a:ext cx="8709885" cy="387119"/>
            <a:chOff x="915" y="791"/>
            <a:chExt cx="2686" cy="23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91"/>
              <a:ext cx="2686" cy="23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E70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Название документа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432646" y="192942"/>
            <a:ext cx="482953" cy="153247"/>
            <a:chOff x="8267465" y="285750"/>
            <a:chExt cx="473310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7465" y="285750"/>
              <a:ext cx="473310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65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65" y="435946"/>
              <a:ext cx="47331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89" y="2703595"/>
            <a:ext cx="1188976" cy="776933"/>
            <a:chOff x="7607284" y="279400"/>
            <a:chExt cx="1165239" cy="76146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8169259" y="2794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8169259" y="5461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8169259" y="825501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9" y="3628502"/>
            <a:ext cx="874727" cy="1049051"/>
            <a:chOff x="5894005" y="919828"/>
            <a:chExt cx="857263" cy="102816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6148005" y="919828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6148005" y="1189703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6148005" y="1461166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6148005" y="1732629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02" y="4825525"/>
            <a:ext cx="942760" cy="1342226"/>
            <a:chOff x="5894005" y="2696542"/>
            <a:chExt cx="923940" cy="1315506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Arc 131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214680" y="269654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214680" y="297415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214680" y="324859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6214680" y="3521448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6214680" y="379668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6" y="2493387"/>
            <a:ext cx="1556667" cy="1554955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9" y="2493386"/>
            <a:ext cx="1556667" cy="1554955"/>
          </a:xfrm>
          <a:prstGeom prst="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8" y="2493386"/>
            <a:ext cx="1556667" cy="1554955"/>
          </a:xfrm>
          <a:prstGeom prst="round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6" y="5286837"/>
            <a:ext cx="1867677" cy="932973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7200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 rot="5400000">
            <a:off x="5667087" y="3894863"/>
            <a:ext cx="3153449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73462" tIns="73462" rIns="73462" bIns="7346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6080457" y="4300603"/>
            <a:ext cx="194381" cy="1684537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id="{D49398DB-D67F-4A62-A452-18B19078B85C}"/>
              </a:ext>
            </a:extLst>
          </p:cNvPr>
          <p:cNvGrpSpPr/>
          <p:nvPr>
            <p:custDataLst>
              <p:tags r:id="rId18"/>
            </p:custDataLst>
          </p:nvPr>
        </p:nvGrpSpPr>
        <p:grpSpPr bwMode="gray">
          <a:xfrm>
            <a:off x="6519452" y="4300603"/>
            <a:ext cx="259242" cy="25915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4033150" y="5460001"/>
            <a:ext cx="357430" cy="816936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73462" tIns="73462" rIns="73462" bIns="73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endParaRPr kumimoji="0" lang="ru-RU" sz="1665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4542838" y="5460001"/>
            <a:ext cx="543760" cy="816936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5238856" y="5460001"/>
            <a:ext cx="666308" cy="816936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id="{743D461F-071D-4C30-B23A-AE700C43BE97}"/>
              </a:ext>
            </a:extLst>
          </p:cNvPr>
          <p:cNvGrpSpPr>
            <a:grpSpLocks/>
          </p:cNvGrpSpPr>
          <p:nvPr>
            <p:custDataLst>
              <p:tags r:id="rId22"/>
            </p:custDataLst>
          </p:nvPr>
        </p:nvGrpSpPr>
        <p:grpSpPr bwMode="gray">
          <a:xfrm>
            <a:off x="1988068" y="4300603"/>
            <a:ext cx="1867677" cy="932973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id="{372A61CB-91D8-4152-9504-873FB3B2ECAC}"/>
              </a:ext>
            </a:extLst>
          </p:cNvPr>
          <p:cNvGrpSpPr/>
          <p:nvPr>
            <p:custDataLst>
              <p:tags r:id="rId23"/>
            </p:custDataLst>
          </p:nvPr>
        </p:nvGrpSpPr>
        <p:grpSpPr bwMode="gray">
          <a:xfrm>
            <a:off x="4034258" y="4300603"/>
            <a:ext cx="1866542" cy="932973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  <a:endPara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6" name="Picture 95" descr="Logo.png">
            <a:extLst>
              <a:ext uri="{FF2B5EF4-FFF2-40B4-BE49-F238E27FC236}">
                <a16:creationId xmlns:a16="http://schemas.microsoft.com/office/drawing/2014/main" id="{2A12DA99-A00D-4EE2-B4EA-C3DEF23DFE52}"/>
              </a:ext>
            </a:extLst>
          </p:cNvPr>
          <p:cNvPicPr>
            <a:picLocks/>
          </p:cNvPicPr>
          <p:nvPr/>
        </p:nvPicPr>
        <p:blipFill rotWithShape="1"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E5F03421-F063-43E9-B7C3-8070DCD8E05D}"/>
              </a:ext>
            </a:extLst>
          </p:cNvPr>
          <p:cNvSpPr>
            <a:spLocks/>
          </p:cNvSpPr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23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20201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1428" baseline="0">
          <a:solidFill>
            <a:schemeClr val="tx1"/>
          </a:solidFill>
          <a:latin typeface="+mn-lt"/>
        </a:defRPr>
      </a:lvl2pPr>
      <a:lvl3pPr marL="40403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28" baseline="0">
          <a:solidFill>
            <a:schemeClr val="tx1"/>
          </a:solidFill>
          <a:latin typeface="+mn-lt"/>
        </a:defRPr>
      </a:lvl3pPr>
      <a:lvl4pPr marL="60605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428" baseline="0">
          <a:solidFill>
            <a:schemeClr val="tx1"/>
          </a:solidFill>
          <a:latin typeface="+mn-lt"/>
        </a:defRPr>
      </a:lvl4pPr>
      <a:lvl5pPr marL="80807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♦"/>
        <a:defRPr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3555" y="2663859"/>
            <a:ext cx="6573427" cy="830997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Кредитные продукты Банка</a:t>
            </a:r>
            <a:br>
              <a:rPr lang="ru-RU" sz="24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для фермеров</a:t>
            </a:r>
            <a:endParaRPr lang="ru-RU" sz="2400" b="1" dirty="0"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82" y="6285388"/>
            <a:ext cx="2179022" cy="3789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Подзаголовок 1"/>
          <p:cNvSpPr txBox="1">
            <a:spLocks/>
          </p:cNvSpPr>
          <p:nvPr/>
        </p:nvSpPr>
        <p:spPr bwMode="gray">
          <a:xfrm>
            <a:off x="468990" y="5021158"/>
            <a:ext cx="3757352" cy="1884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224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51510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3019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529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038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100000"/>
              <a:buFontTx/>
              <a:buNone/>
              <a:tabLst/>
              <a:defRPr/>
            </a:pPr>
            <a:r>
              <a:rPr kumimoji="0" lang="ru-RU" sz="1400" b="0" i="0" u="none" strike="noStrike" kern="0" cap="all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ЯнварЬ</a:t>
            </a:r>
            <a:r>
              <a:rPr kumimoji="0" lang="ru-RU" sz="1400" b="0" i="0" u="none" strike="noStrike" kern="0" cap="all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 2021</a:t>
            </a:r>
            <a:endParaRPr kumimoji="0" lang="ru-RU" sz="14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4859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Приоритетная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>
                <a:cs typeface="Arial" panose="020B0604020202020204" pitchFamily="34" charset="0"/>
              </a:rPr>
              <a:pPr/>
              <a:t>2</a:t>
            </a:fld>
            <a:endParaRPr lang="en-US" sz="1000" dirty="0">
              <a:cs typeface="Arial" panose="020B060402020202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079664"/>
            <a:ext cx="259243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Банка ориентированы на упрощение доступа МФХ к кредитам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498779"/>
            <a:ext cx="331236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своевременного финансирования сезонных работ, приоритетная поддержка малых форм хозяйствования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0431" y="3068960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5530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Кредитное решение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фермеров «Микро_АПК»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8136" y="3371902"/>
            <a:ext cx="4171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 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СОКРАЩЕННЫЙ ПЕРЕЧЕНЬ ДОКУМЕНТОВ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ДОКУМЕНТОВ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УПРОЩЕННЫЙ ПОРЯДОК И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РАССМОТРЕНИЯ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ДНЕЙ</a:t>
            </a:r>
          </a:p>
          <a:p>
            <a:pPr marL="361950" indent="-361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ПОДДЕРЖКИ (Пост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. Правительства РФ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29.12.2016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№ 1528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от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30.12.2018 № 1764)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беззалогового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кредитования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43723" y="3531089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МАЛЫЕ ФОРМЫ ХОЗЯЙСТВОВАНИЯ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43723" y="4124727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РАСЧЕТНАЯ ВЕЛИЧИНА,</a:t>
            </a:r>
            <a:endParaRPr lang="en-US" sz="1200" b="1" dirty="0" smtClean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НО НЕ БОЛЕЕ 5 МЛН РУБ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43723" y="5156993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ВОЗМОЖНОСТЬ ПОЛУЧЕНИЯ </a:t>
            </a: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БЕЗЗАЛОГОВЫХ/ ЧАСТИЧНО/ ОБЕСПЕЧЕННЫХ </a:t>
            </a: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КРЕДИТОВ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24240" y="3600272"/>
            <a:ext cx="817227" cy="475253"/>
            <a:chOff x="633703" y="4595227"/>
            <a:chExt cx="817227" cy="475253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4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35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3" name="Прямоугольник 32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24240" y="4105875"/>
            <a:ext cx="817227" cy="475253"/>
            <a:chOff x="-792725" y="4047737"/>
            <a:chExt cx="817227" cy="475253"/>
          </a:xfrm>
        </p:grpSpPr>
        <p:sp>
          <p:nvSpPr>
            <p:cNvPr id="63" name="Овал 62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4240" y="5214179"/>
            <a:ext cx="817227" cy="475253"/>
            <a:chOff x="-795017" y="2692105"/>
            <a:chExt cx="817227" cy="475253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83" name="Овал 82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52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4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6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7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DoubleChevron3 19">
            <a:extLst>
              <a:ext uri="{FF2B5EF4-FFF2-40B4-BE49-F238E27FC236}">
                <a16:creationId xmlns:a16="http://schemas.microsoft.com/office/drawing/2014/main" id="{DF6F834B-5BF5-4F60-BB99-E4757E35F705}"/>
              </a:ext>
            </a:extLst>
          </p:cNvPr>
          <p:cNvGrpSpPr/>
          <p:nvPr/>
        </p:nvGrpSpPr>
        <p:grpSpPr>
          <a:xfrm>
            <a:off x="348598" y="6220541"/>
            <a:ext cx="307936" cy="346973"/>
            <a:chOff x="1270000" y="1270000"/>
            <a:chExt cx="450850" cy="508000"/>
          </a:xfrm>
        </p:grpSpPr>
        <p:sp>
          <p:nvSpPr>
            <p:cNvPr id="59" name="Chevron1">
              <a:extLst>
                <a:ext uri="{FF2B5EF4-FFF2-40B4-BE49-F238E27FC236}">
                  <a16:creationId xmlns:a16="http://schemas.microsoft.com/office/drawing/2014/main" id="{B7FA7BC2-4784-432A-91AB-23BF9249A0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320800"/>
              <a:ext cx="238760" cy="4064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6AA744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txBody>
            <a:bodyPr rtlCol="0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Chevron2">
              <a:extLst>
                <a:ext uri="{FF2B5EF4-FFF2-40B4-BE49-F238E27FC236}">
                  <a16:creationId xmlns:a16="http://schemas.microsoft.com/office/drawing/2014/main" id="{9E0DC117-B0ED-43DF-98CE-AC0E17E38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2400" y="1270000"/>
              <a:ext cx="298450" cy="5080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245F34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6"/>
                  </a:solidFill>
                  <a:prstDash val="solid"/>
                </a14:hiddenLine>
              </a:ext>
            </a:extLst>
          </p:spPr>
          <p:txBody>
            <a:bodyPr rtlCol="0" anchor="ctr"/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4186713" y="5951172"/>
            <a:ext cx="4957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Залог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нежилой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недвижимости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кредитования до 18 месяцев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Сумма 10 млн. руб.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отраслей кредитования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организационно-правовой формы (возможность рассматривать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СПК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целевого использования (рефинансирование)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Отсрочка в погашении основного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долга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2266491" y="5947695"/>
            <a:ext cx="6986029" cy="695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8" name="Блок-схема: данные 67"/>
          <p:cNvSpPr/>
          <p:nvPr/>
        </p:nvSpPr>
        <p:spPr>
          <a:xfrm>
            <a:off x="-1658366" y="5949280"/>
            <a:ext cx="5868982" cy="997551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3334525" y="59440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611560" y="4653136"/>
            <a:ext cx="817227" cy="475253"/>
            <a:chOff x="2273440" y="5295480"/>
            <a:chExt cx="817227" cy="475253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85" name="Овал 84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7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78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7" name="Прямоугольник 86"/>
          <p:cNvSpPr/>
          <p:nvPr/>
        </p:nvSpPr>
        <p:spPr>
          <a:xfrm>
            <a:off x="1372337" y="4702425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en-US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МЕСЯЦЕВ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ый треугольник 70"/>
          <p:cNvSpPr/>
          <p:nvPr/>
        </p:nvSpPr>
        <p:spPr>
          <a:xfrm rot="17524258">
            <a:off x="2756554" y="2588206"/>
            <a:ext cx="2621332" cy="11382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4859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Приоритетная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3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49599"/>
            <a:ext cx="4788024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4762" y="117237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90431" y="3068960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5530" y="2941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Кредитное решение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фермеров 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АПК_Инвест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2498779"/>
            <a:ext cx="331236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Инвестиционное финансирование на приобретение техники, оборудования, молодняка с/х животных и земельных участков с/х назначения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22649" y="1987331"/>
            <a:ext cx="2999532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внедрения целевого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продуктового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ряда и оптимизация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кредитного процесса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продуктам для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микробизнеса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01996" y="3573016"/>
            <a:ext cx="817227" cy="475253"/>
            <a:chOff x="633703" y="4595227"/>
            <a:chExt cx="817227" cy="47525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23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1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9" name="Прямоугольник 18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01996" y="4054641"/>
            <a:ext cx="817227" cy="475253"/>
            <a:chOff x="-792725" y="4047737"/>
            <a:chExt cx="817227" cy="475253"/>
          </a:xfrm>
        </p:grpSpPr>
        <p:sp>
          <p:nvSpPr>
            <p:cNvPr id="34" name="Овал 33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01996" y="5062753"/>
            <a:ext cx="817227" cy="475253"/>
            <a:chOff x="-795017" y="2692105"/>
            <a:chExt cx="817227" cy="475253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40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601996" y="4558697"/>
            <a:ext cx="817227" cy="475253"/>
            <a:chOff x="2273440" y="5295480"/>
            <a:chExt cx="817227" cy="475253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53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9" name="Прямоугольник 58"/>
          <p:cNvSpPr/>
          <p:nvPr/>
        </p:nvSpPr>
        <p:spPr>
          <a:xfrm>
            <a:off x="1362773" y="4607986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84 МЕСЯЦЕВ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62773" y="4103930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 МЛН РУБ.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362773" y="5250679"/>
            <a:ext cx="3231466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ПРИОБРЕТАЕМОЕ ИМУЩЕСТВО +</a:t>
            </a:r>
          </a:p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ДОПОЛНИТЕЛЬНОЕ ОБЕСПЕЧЕНИЕ</a:t>
            </a:r>
            <a:b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(недвижимость, транспорт и с/х техника, оборудование, земельные участки с/х назначения, а также гарантии Корпорации МСП, поручительство гарантийного фонда, поручительство бенефициаров (для </a:t>
            </a:r>
            <a:r>
              <a:rPr lang="ru-RU" sz="900" dirty="0" err="1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юр.лиц</a:t>
            </a:r>
            <a:r>
              <a:rPr lang="ru-RU" sz="900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))</a:t>
            </a:r>
            <a:endParaRPr lang="ru-RU" sz="900" dirty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343723" y="3501008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ФОРМЫ ХОЗЯЙСТВОВАНИЯ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393654" y="6085165"/>
            <a:ext cx="49278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отраслей кредитования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организационно-правовой формы (возможность рассматривать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СПК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размера собственного участия клиента в кредитной сделке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871888">
              <a:buClr>
                <a:srgbClr val="000000"/>
              </a:buClr>
              <a:buSzPct val="125000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2266491" y="6021288"/>
            <a:ext cx="6986029" cy="695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4" name="Блок-схема: данные 63"/>
          <p:cNvSpPr/>
          <p:nvPr/>
        </p:nvSpPr>
        <p:spPr>
          <a:xfrm>
            <a:off x="-1658366" y="6033434"/>
            <a:ext cx="5868982" cy="997551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3327527" y="602117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644008" y="3400251"/>
            <a:ext cx="46277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(приобретение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транспорт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оборудования,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животных, в т.ч. НЕПЛЕМЕННЫХ и з/у с/х назначения)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ГОСУДАРСТВЕННОЙ ПОДДЕРЖКИ (Пост. Правительства РФ от 29.12.2016 № 1528, от 30.12.2018 № 1764)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УПРОЩЕННЫЙ ПОРЯДОК РАССМОТРЕНИЯ 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СОКРАЩЕННЫЙ ПАКЕТ ДОКУМЕНТОВ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ПРИНЯТИЯ РЕШЕНИЯ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4 ДНЕЙ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 24 месяцев льготный период</a:t>
            </a:r>
            <a:b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погашению основного долга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ый треугольник 70"/>
          <p:cNvSpPr/>
          <p:nvPr/>
        </p:nvSpPr>
        <p:spPr>
          <a:xfrm rot="17524258">
            <a:off x="2756554" y="2588206"/>
            <a:ext cx="2621332" cy="11382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4859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Приоритетная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4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49506" y="1950370"/>
            <a:ext cx="4788024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4762" y="117237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90431" y="3068960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5530" y="2941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Кредитное решение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фермеров «Овердрафт»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2775778"/>
            <a:ext cx="331236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Покрытие кассовых разрывов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22649" y="1987331"/>
            <a:ext cx="2999532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внедрения целевого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продуктового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ряда и оптимизация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кредитного процесса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продуктам для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микробизнеса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01996" y="3573016"/>
            <a:ext cx="817227" cy="475253"/>
            <a:chOff x="633703" y="4595227"/>
            <a:chExt cx="817227" cy="47525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23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1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9" name="Прямоугольник 18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01996" y="4105875"/>
            <a:ext cx="817227" cy="475253"/>
            <a:chOff x="-792725" y="4047737"/>
            <a:chExt cx="817227" cy="475253"/>
          </a:xfrm>
        </p:grpSpPr>
        <p:sp>
          <p:nvSpPr>
            <p:cNvPr id="34" name="Овал 33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01996" y="5242461"/>
            <a:ext cx="817227" cy="475253"/>
            <a:chOff x="-795017" y="2692105"/>
            <a:chExt cx="817227" cy="475253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40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601996" y="4681939"/>
            <a:ext cx="817227" cy="475253"/>
            <a:chOff x="2273440" y="5295480"/>
            <a:chExt cx="817227" cy="475253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53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9" name="Прямоугольник 58"/>
          <p:cNvSpPr/>
          <p:nvPr/>
        </p:nvSpPr>
        <p:spPr>
          <a:xfrm>
            <a:off x="1362773" y="4731228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12 МЕСЯЦЕВ </a:t>
            </a:r>
          </a:p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(ТРАНШ 30 ДНЕЙ)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62773" y="4155164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ОТ ЧКО, </a:t>
            </a:r>
          </a:p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НЕ БОЛЕЕ 5 МЛН РУБ.</a:t>
            </a:r>
            <a:endParaRPr lang="ru-RU" sz="1200" b="1" dirty="0">
              <a:solidFill>
                <a:srgbClr val="DD11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355984" y="5229001"/>
            <a:ext cx="306521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ПОЛУЧЕНИЯ </a:t>
            </a: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БЕЗЗАЛОГОВЫХ</a:t>
            </a:r>
            <a:endParaRPr lang="ru-RU" sz="1200" strike="sngStrike" dirty="0">
              <a:solidFill>
                <a:srgbClr val="DD1125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343723" y="3501008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ФОРМЫ ХОЗЯЙСТВОВАНИЯ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2266491" y="6021288"/>
            <a:ext cx="6986029" cy="695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327527" y="602117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901886" y="3650492"/>
            <a:ext cx="3983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СТАВКА КРЕДИТОВАНИЯ ОТ </a:t>
            </a:r>
            <a:r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8,96</a:t>
            </a:r>
            <a:r>
              <a:rPr lang="ru-RU" sz="1200" b="1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ГОДОВЫХ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СОКРАЩЕННЫЙ ПЕРЕЧЕНЬ ДОКУМЕНТОВ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ДОКУМЕНТОВ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 ПОРЯДОК И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РАССМОТРЕНИЯ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ДНЕЙ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беззалогового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кредитования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58123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развитию 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5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0238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079664"/>
            <a:ext cx="289556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Россельхозбанк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активно участвует в создании и реализации инструментов содействия развитию фермерства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Популяризация фермерства, содействие созданию новых фермерских хозяйств и сбыту фермерской продукции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049048" y="3758142"/>
            <a:ext cx="374929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КРЕДИТОВАНИЯ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= собственные средства заемщика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65530" y="3087802"/>
            <a:ext cx="4026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«Стань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фермером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вновь созданных хозяйств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601996" y="4263122"/>
            <a:ext cx="817227" cy="475253"/>
            <a:chOff x="633703" y="4595227"/>
            <a:chExt cx="817227" cy="475253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83" name="Овал 82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4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95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1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2" name="Прямоугольник 8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01996" y="4902459"/>
            <a:ext cx="817227" cy="475253"/>
            <a:chOff x="-792725" y="4047737"/>
            <a:chExt cx="817227" cy="475253"/>
          </a:xfrm>
        </p:grpSpPr>
        <p:sp>
          <p:nvSpPr>
            <p:cNvPr id="104" name="Овал 103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601996" y="5445224"/>
            <a:ext cx="817227" cy="475253"/>
            <a:chOff x="2273440" y="5295480"/>
            <a:chExt cx="817227" cy="475253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34" name="Овал 133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31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6" name="Прямоугольник 135"/>
          <p:cNvSpPr/>
          <p:nvPr/>
        </p:nvSpPr>
        <p:spPr>
          <a:xfrm>
            <a:off x="1343723" y="4242912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ФОРМЫ ХОЗЯЙСТВОВАНИЯ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343723" y="4947923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–  ДО 5 МЛН РУБ.</a:t>
            </a:r>
          </a:p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 – ДО 9 МЛН РУБ.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343723" y="5469330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120 МЕСЯЦЕВ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890431" y="3055595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393654" y="6013157"/>
            <a:ext cx="423703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Новый вид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грантовой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поддержки –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«ГРАНТ НА ПОДДЕРЖКУ НАЧИНАЮЩЕГО ФЕРМЕРА»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КЛИЕНТ – КФХ как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ЮРИДИЧЕСКОЕ ЛИЦО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2266491" y="5949280"/>
            <a:ext cx="6986029" cy="695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Блок-схема: данные 2"/>
          <p:cNvSpPr/>
          <p:nvPr/>
        </p:nvSpPr>
        <p:spPr>
          <a:xfrm>
            <a:off x="-1658366" y="5961426"/>
            <a:ext cx="5949986" cy="997551"/>
          </a:xfrm>
          <a:prstGeom prst="flowChartInputOutp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34525" y="59440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58123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развитию 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6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0238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079664"/>
            <a:ext cx="289556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Россельхозбанк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активно участвует в создании и реализации инструментов содействия развитию фермерства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Популяризация фермерства, содействие созданию новых фермерских хозяйств и сбыту фермерской продукции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049048" y="3758142"/>
            <a:ext cx="37492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средства заемщика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проекте – не менее 50% бюджета проекта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Заемщик не использует меры государственной поддержки в виде грантов «Агростартап»/грант на поддержку начинающего фермера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65530" y="3087802"/>
            <a:ext cx="4026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Новая программа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«Агростарт»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вновь созданных хозяйств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601996" y="4263122"/>
            <a:ext cx="817227" cy="475253"/>
            <a:chOff x="633703" y="4595227"/>
            <a:chExt cx="817227" cy="475253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83" name="Овал 82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4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95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1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2" name="Прямоугольник 8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01996" y="4902459"/>
            <a:ext cx="817227" cy="475253"/>
            <a:chOff x="-792725" y="4047737"/>
            <a:chExt cx="817227" cy="475253"/>
          </a:xfrm>
        </p:grpSpPr>
        <p:sp>
          <p:nvSpPr>
            <p:cNvPr id="104" name="Овал 103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601996" y="5445224"/>
            <a:ext cx="817227" cy="475253"/>
            <a:chOff x="2273440" y="5295480"/>
            <a:chExt cx="817227" cy="475253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34" name="Овал 133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31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6" name="Прямоугольник 135"/>
          <p:cNvSpPr/>
          <p:nvPr/>
        </p:nvSpPr>
        <p:spPr>
          <a:xfrm>
            <a:off x="1343723" y="4242912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ФОРМЫ ХОЗЯЙСТВОВАНИЯ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343723" y="4947923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 – ДО 5 МЛН РУБ.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343723" y="5469330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120 МЕСЯЦЕВ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890431" y="3055595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2266491" y="5949280"/>
            <a:ext cx="6986029" cy="695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34525" y="59440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6764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поддержка 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7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100093"/>
            <a:ext cx="289556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Россельхозбанк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активно участвует в создании и реализации инструментов содействия развитию фермерства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206"/>
            <a:r>
              <a:rPr lang="ru-RU" sz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здорового КРС для замены больного и инфицированного лейкозом стада у членов </a:t>
            </a:r>
            <a:r>
              <a:rPr lang="ru-RU" sz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endParaRPr lang="ru-RU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935509" y="3740255"/>
            <a:ext cx="36420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СУБСИДИРОВАНИЕ 50% ОТ СУММЫ ПРИОБРЕТАЕМОГО СКОТА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ЛЬГОТНОГО ПЕРИОДА ПО ПОГАШЕНИЮ ОСНОВНОГО ДОЛГА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ИНОЕ ОБЕСПЕЧЕНИЕ КРОМЕ КРС НЕ ТРЕБУЕТСЯ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РАЗРАБОТАНЫ ИНДИВИДУАЛЬНЫЕ ФОРМЫ ДОГОВОРОВ ДЛЯ СПоК И ЧЛЕНОВ СПоК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ПОДДЕРЖКИ </a:t>
            </a:r>
          </a:p>
          <a:p>
            <a:pPr marL="361950" indent="-361950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        (Пост. Правительства РФ от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20.04.2019 №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476)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65530" y="3087802"/>
            <a:ext cx="42864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цели </a:t>
            </a:r>
            <a:r>
              <a:rPr lang="ru-RU" sz="1400" b="1" dirty="0" smtClean="0">
                <a:latin typeface="Arial"/>
                <a:cs typeface="Arial"/>
              </a:rPr>
              <a:t>обновления </a:t>
            </a:r>
            <a:r>
              <a:rPr lang="ru-RU" sz="1400" b="1" dirty="0">
                <a:latin typeface="Arial"/>
                <a:cs typeface="Arial"/>
              </a:rPr>
              <a:t>стада крупного рогатого скота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601996" y="4167872"/>
            <a:ext cx="817227" cy="475253"/>
            <a:chOff x="633703" y="4595227"/>
            <a:chExt cx="817227" cy="475253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5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6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7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2" name="Прямоугольник 6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01996" y="4807209"/>
            <a:ext cx="817227" cy="475253"/>
            <a:chOff x="-792725" y="4047737"/>
            <a:chExt cx="817227" cy="475253"/>
          </a:xfrm>
        </p:grpSpPr>
        <p:sp>
          <p:nvSpPr>
            <p:cNvPr id="75" name="Овал 74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601996" y="6085884"/>
            <a:ext cx="817227" cy="475253"/>
            <a:chOff x="-795017" y="2692105"/>
            <a:chExt cx="817227" cy="475253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91" name="Овал 9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85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7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601996" y="5446546"/>
            <a:ext cx="817227" cy="475253"/>
            <a:chOff x="2273440" y="5295480"/>
            <a:chExt cx="817227" cy="475253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08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3" name="Прямоугольник 112"/>
          <p:cNvSpPr/>
          <p:nvPr/>
        </p:nvSpPr>
        <p:spPr>
          <a:xfrm>
            <a:off x="1343723" y="4147662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МАЛЫЙ И МИКРОБИЗНЕС АПК</a:t>
            </a:r>
            <a:endParaRPr lang="ru-RU" sz="14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343723" y="4852673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30 МЛН РУБ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343723" y="6021089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ОСНОВНЫХ СРЕДСТВ, В Т.Ч. СОЗДАННЫХ В ПРОЦЕССЕ РЕАЛИЗАЦИИ ПРОЕКТА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343722" y="5470652"/>
            <a:ext cx="2717952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60 МЕСЯЦЕВ </a:t>
            </a:r>
          </a:p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(ЛЬГОТНЫЙ ПЕРИОД ДО 6 МЕСЯЦЕВ)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890431" y="3055595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01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uegTCgRWO_36p.38Ovr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oGcoftxcLxfaN2KO4h6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5_Firm Format - template_Blue">
  <a:themeElements>
    <a:clrScheme name="РСБ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33333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noFill/>
        </a:ln>
      </a:spPr>
      <a:bodyPr rtlCol="0" anchor="ctr"/>
      <a:lstStyle>
        <a:defPPr algn="l">
          <a:defRPr sz="16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УГМК">
        <a:dk1>
          <a:srgbClr val="000000"/>
        </a:dk1>
        <a:lt1>
          <a:srgbClr val="FFFFFF"/>
        </a:lt1>
        <a:dk2>
          <a:srgbClr val="565C6C"/>
        </a:dk2>
        <a:lt2>
          <a:srgbClr val="DBEFF9"/>
        </a:lt2>
        <a:accent1>
          <a:srgbClr val="DCE2EC"/>
        </a:accent1>
        <a:accent2>
          <a:srgbClr val="003EAB"/>
        </a:accent2>
        <a:accent3>
          <a:srgbClr val="009DE2"/>
        </a:accent3>
        <a:accent4>
          <a:srgbClr val="565C6C"/>
        </a:accent4>
        <a:accent5>
          <a:srgbClr val="FF7675"/>
        </a:accent5>
        <a:accent6>
          <a:srgbClr val="C8BCC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оссельхозБанк (RSHB) 4x3.potx" id="{71569C02-40C5-4F2D-ADBB-DC173588E1BF}" vid="{C5B0BF87-2EF8-46AB-9EA0-C4F2E2C11BC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9551</TotalTime>
  <Words>740</Words>
  <Application>Microsoft Office PowerPoint</Application>
  <PresentationFormat>Экран (4:3)</PresentationFormat>
  <Paragraphs>141</Paragraphs>
  <Slides>7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Microsoft JhengHei Light</vt:lpstr>
      <vt:lpstr>Montserrat SemiBold</vt:lpstr>
      <vt:lpstr>Tahoma</vt:lpstr>
      <vt:lpstr>Wingdings</vt:lpstr>
      <vt:lpstr>Тема Office</vt:lpstr>
      <vt:lpstr>45_Firm Format - template_Blue</vt:lpstr>
      <vt:lpstr>think-cell Slide</vt:lpstr>
      <vt:lpstr>Кредитные продукты Банка для фермеров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Бизнес-встречи в Красноярске</dc:title>
  <dc:creator>Чагина Ольга Вячеславовна</dc:creator>
  <cp:lastModifiedBy>Перминов Александр Леонидович</cp:lastModifiedBy>
  <cp:revision>747</cp:revision>
  <cp:lastPrinted>2020-02-17T10:36:21Z</cp:lastPrinted>
  <dcterms:created xsi:type="dcterms:W3CDTF">2016-10-06T10:10:33Z</dcterms:created>
  <dcterms:modified xsi:type="dcterms:W3CDTF">2021-03-09T07:51:12Z</dcterms:modified>
</cp:coreProperties>
</file>