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8" r:id="rId6"/>
    <p:sldId id="279" r:id="rId7"/>
    <p:sldId id="280" r:id="rId8"/>
    <p:sldId id="282" r:id="rId9"/>
    <p:sldId id="281" r:id="rId10"/>
    <p:sldId id="273" r:id="rId11"/>
    <p:sldId id="275" r:id="rId12"/>
    <p:sldId id="276" r:id="rId13"/>
    <p:sldId id="27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74398/0db320e6896fe98677a6b7372e1ebe0ac990cbef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71801" y="6383383"/>
            <a:ext cx="257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Киров 2022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3" descr="http://dsx-kirov.ru/images/header-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5869" cy="123212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619672" y="1886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12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3" cstate="print"/>
          <a:srcRect r="-89" b="10042"/>
          <a:stretch>
            <a:fillRect/>
          </a:stretch>
        </p:blipFill>
        <p:spPr bwMode="auto">
          <a:xfrm>
            <a:off x="7452320" y="260648"/>
            <a:ext cx="1305297" cy="107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19672" y="1412776"/>
            <a:ext cx="7524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ПРИМЕНЕНИЯ ТРУДОВОГО ЗАКОНОДАТЕЛЬСТВА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s://cf2.ppt-online.org/files2/slide/k/ktOFQRVnCof83GqvIcXw5sM2iN10zdEZubLKep/slide-2.jpg"/>
          <p:cNvPicPr/>
          <p:nvPr/>
        </p:nvPicPr>
        <p:blipFill>
          <a:blip r:embed="rId4" cstate="print"/>
          <a:srcRect l="4251" t="1071" r="62446" b="52500"/>
          <a:stretch>
            <a:fillRect/>
          </a:stretch>
        </p:blipFill>
        <p:spPr bwMode="auto">
          <a:xfrm>
            <a:off x="0" y="1124744"/>
            <a:ext cx="1978634" cy="206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835696" y="263691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Сезонные работники: особенности трудовых отношений</a:t>
            </a:r>
            <a:endParaRPr lang="ru-RU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guz.ru/upload/iblock/151/151a5788c8cd4f128143d7997cd4f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645024"/>
            <a:ext cx="4176464" cy="2783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6678171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Трудовой договор на сезон заключают в письменном виде. Поскольку сотрудника нанимают на ограниченный период, оформляйте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срочный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трудовой договор, где обязательно укажите срок его действия и сезонный характер работы. Лучше указывать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точные даты начала и окончания работы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как того требует статья 57 ТК. В договорах на сезон вместо конкретных дат нередко фигурируют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условия-события,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которые определяют начало или конец работ, поскольку определить точные даты заранее не представляется возможным. Как вариант, можно написать, что договор действует до подписания акта приёмки выполненных работ: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663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Трудовой договор с сезонными работниками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13285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Срочный трудовой договор на выполнение сезонных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6191" t="47921" r="45825" b="27392"/>
          <a:stretch>
            <a:fillRect/>
          </a:stretch>
        </p:blipFill>
        <p:spPr bwMode="auto">
          <a:xfrm>
            <a:off x="2123728" y="2564904"/>
            <a:ext cx="4248472" cy="210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581128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Иногда срок действия договора вовсе не оговаривается, поскольку напрямую зависит от погодных условий и других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слабопрогнозируемых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обстоятельств. В этом случае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условие о сезонности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работы приобретает особую важность, а его отсутствие даёт повод признать трудовые отношения бессрочными. Следовательно, уволить сотрудника по окончании сезона будет сложнее.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805264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 Трудовой договор с «сезонником» не должен заключаться на срок свыше шести месяцев, если иное не предусмотрено соглашениями и другими нормативными документами, действующими на федеральном уровне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сезонных работников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Процедура сокращения сезонного персонала несколько отличается от стандартных правил, которые применяют при сокращении численности или штата постоянных сотрудников компании. Одно из важнейших различий касается срока отправки письменных уведомлений: «сезонники» должны получить их не позднее чем 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семь календарных дней до увольнения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не за два месяца, как того требует общий порядок. Однако этот нюанс никак не влияет на обязанности работодателя уведомлять службу занятости о предстоящем сокращении как минимум за два месяца, а в случае массового расторжения договоров — за три месяца до начала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99695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Важно!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забывайте предлагать сокращаемым сотрудникам — как постоянным, так и сезонным — свободные вакансии, если в компании есть незанятые рабочие места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365104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и постоянные сотрудники, «сезонники» при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сокращении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штата или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ликвидации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работодателя получают право на денежную компенсацию, вот только размер этой компенсации определяется иначе. Попавший под сокращение сезонный работник получает выходное пособие в размере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двухнедельного среднего заработка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(ст. 296 ТК ). При этом средний заработок на период трудоустройства за ним не сохраняют. Таким образом, работодателю увольнение «сезонника» обходится дешевле, поскольку постоянным сотрудникам в случае сокращения выплачивают более крупные суммы.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Увольнение сезонных работников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20688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Несмотря на особый статус, которым обладают сезонные работники, увольнение таких сотрудников проходит по той же схеме, что и прекращение трудовых договоров с постоянным персоналом. С той лишь разницей, что к ним применяют дополнительное основание увольнения —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истечение срока действия трудового договора.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29000"/>
            <a:ext cx="3491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«сезонник» хочет уйти досрочно, он обязан предупредить работодателя не за две недели, как другие сотрудники,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календарных дня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9698" name="Picture 2" descr="https://theslide.ru/img/thumbs/483ca0b7b025e30aaed22cebcc211f3f-800x.jpg"/>
          <p:cNvPicPr>
            <a:picLocks noChangeAspect="1" noChangeArrowheads="1"/>
          </p:cNvPicPr>
          <p:nvPr/>
        </p:nvPicPr>
        <p:blipFill>
          <a:blip r:embed="rId2" cstate="print"/>
          <a:srcRect l="53577" t="2857" b="45708"/>
          <a:stretch>
            <a:fillRect/>
          </a:stretch>
        </p:blipFill>
        <p:spPr bwMode="auto">
          <a:xfrm>
            <a:off x="3203848" y="1628800"/>
            <a:ext cx="1559800" cy="1296144"/>
          </a:xfrm>
          <a:prstGeom prst="rect">
            <a:avLst/>
          </a:prstGeom>
          <a:noFill/>
        </p:spPr>
      </p:pic>
      <p:pic>
        <p:nvPicPr>
          <p:cNvPr id="29700" name="Picture 4" descr="https://cf.ppt-online.org/files/slide/q/Q03UC2Xf6SxtzIGPVbqdBmcFpgTE8AwWv5hDoK/slide-35.jpg"/>
          <p:cNvPicPr>
            <a:picLocks noChangeAspect="1" noChangeArrowheads="1"/>
          </p:cNvPicPr>
          <p:nvPr/>
        </p:nvPicPr>
        <p:blipFill>
          <a:blip r:embed="rId3" cstate="print"/>
          <a:srcRect l="2140" t="37147" r="52913" b="25706"/>
          <a:stretch>
            <a:fillRect/>
          </a:stretch>
        </p:blipFill>
        <p:spPr bwMode="auto">
          <a:xfrm>
            <a:off x="2555776" y="5164098"/>
            <a:ext cx="2736304" cy="16939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2849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работодатель планирует прекратить трудовой договор, не дожидаясь завершения срока его действия, он также обязан как минимум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дня до даты увольнения в письменной форме уведомить об этом сезонного работника. Окончательный расчет происходит в день прекращения договора.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663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Отпуск сезонных работников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Оплачиваемый отпуск «сезонникам» предоставляют в особом порядке, установленном статьей 295 ТК: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два полных дня отпуска за каждый месяц работы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Сезонный работник, который отработает 2 месяца, получает право на 4 оплачиваемых отпускных дня, за 3 месяца накапливается 6 дней отдыха, и так далее.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Неиспользованный за время работы отпуск компенсируют деньгами при увольнении, а размер выплаты определяют среднедневным заработком. На общих основаниях «сезонник» может оформить отпуск с последующим увольнением или взять отпуск за свой счёт, если на то есть причины.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93096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Сезонными называют работников, которых принимают на сельскохозяйственные, промысловые, экспедиционные и другие работы в составе перечней сезонных видов деятельности.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«Сезонники» обладают теми же правами, что и постоянный персонал, однако трудовые отношения с ними имеют определённые нюансы: иной порядок расчёта продолжительности отпуска, сокращенные сроки уведомления об увольнении и необходимость указывать на сезонность работы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кадровых документах.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w-dog.ru/wallpapers/1/18/334515406288298/ostrov-otpusk-shezlong-trop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2288" cy="1944216"/>
          </a:xfrm>
          <a:prstGeom prst="rect">
            <a:avLst/>
          </a:prstGeom>
          <a:noFill/>
        </p:spPr>
      </p:pic>
      <p:pic>
        <p:nvPicPr>
          <p:cNvPr id="28676" name="Picture 4" descr="https://socprav.ru/wp-content/uploads/2021/04/Uvolnenie-po-sobstvennomu-zhelaniyu-v-otpuske.png"/>
          <p:cNvPicPr>
            <a:picLocks noChangeAspect="1" noChangeArrowheads="1"/>
          </p:cNvPicPr>
          <p:nvPr/>
        </p:nvPicPr>
        <p:blipFill>
          <a:blip r:embed="rId3" cstate="print"/>
          <a:srcRect l="7162" r="14055"/>
          <a:stretch>
            <a:fillRect/>
          </a:stretch>
        </p:blipFill>
        <p:spPr bwMode="auto">
          <a:xfrm>
            <a:off x="6588225" y="-1"/>
            <a:ext cx="2555776" cy="1935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288340"/>
            <a:ext cx="675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23" y="177801"/>
            <a:ext cx="88060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0459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</a:p>
          <a:p>
            <a:pPr algn="ctr"/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Ба̀тюсь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Алёна Дмитриевна тел. 64-99-98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бухгалтер, консультант: </a:t>
            </a:r>
          </a:p>
          <a:p>
            <a:pPr algn="ctr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Малафеева Ольга Геннадьевна, тел. 64-01-91 </a:t>
            </a:r>
          </a:p>
        </p:txBody>
      </p:sp>
    </p:spTree>
    <p:extLst>
      <p:ext uri="{BB962C8B-B14F-4D97-AF65-F5344CB8AC3E}">
        <p14:creationId xmlns:p14="http://schemas.microsoft.com/office/powerpoint/2010/main" xmlns="" val="33638969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Права сезонного работника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Труд «сезонников» имеет свои, довольно чётко прописанные в главе 46 ТК особенности регулирования: сезонных работников принимают в штат на ограниченный срок и увольняют в порядке статьи 296 ТК.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Организация, которая использует труд сезонных работников, вправе устанавливать им испытание при приёме на работу с учётом положений статьи 70 ТК.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сотрудника нанимают на срок от 2 до 6 месяцев, испытательный срок не должен превышать двух недель. А сотрудникам, с которыми заключают договоры на срок до 2 месяцев, устанавливать испытание нельзя.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149080"/>
            <a:ext cx="3715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Сезонным сотрудникам положены: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013176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оплачиваемый отпуск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725144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пособие по временной нетрудоспособности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58112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доставка или оплата проезда до места работы и обратно, если она проводится в отдалённых и труднодоступных районах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5008" y="5373216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Сезонные должности отражают в штатном расписании, а оплата сезонным работникам начисляется в том же порядке, что и остальному персоналу. Точный размер зарплаты и сроки её выплаты прописываются в трудовом договоре. Если другим сотрудникам выдают надбавки и премии за перевыполнение плана и другие трудовые достижения, «сезонники» тоже могут на них рассчитывать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s1.slide-share.ru/s_slide/e813a92809515d4c244ae8457355092a/fb757cc7-85f2-4699-8c4e-d60a26ef6f9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900igr.net/up/datas/123685/016.jpg"/>
          <p:cNvPicPr>
            <a:picLocks noChangeAspect="1" noChangeArrowheads="1"/>
          </p:cNvPicPr>
          <p:nvPr/>
        </p:nvPicPr>
        <p:blipFill>
          <a:blip r:embed="rId2" cstate="print"/>
          <a:srcRect l="36604" t="67202" r="35793" b="3995"/>
          <a:stretch>
            <a:fillRect/>
          </a:stretch>
        </p:blipFill>
        <p:spPr bwMode="auto">
          <a:xfrm>
            <a:off x="3483879" y="2492896"/>
            <a:ext cx="2024225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сезонного работника в компанию: как оформить.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Приём на работу сезонных работников оформляйте в обычном порядке. Используйте пошаговый алгоритм: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17032"/>
            <a:ext cx="1835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Шаг №1.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Запросите документы для трудоустройства согласно статье 65 ТК и письменное заявление о приёме на работу, если это предусмотрено внутренним регламентом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852936"/>
            <a:ext cx="20162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Шаг №2.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Ознакомьте будущего сотрудника с должностной инструкцией, правилами внутреннего трудового распорядка и другими ЛНА, которые имеют непосредственное отношение к его работе.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492896"/>
            <a:ext cx="17281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Шаг №3.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Оформите трудовой договор в двух экземплярах. Один экземпляр выдайте на руки работнику под подпись.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844824"/>
            <a:ext cx="180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Шаг №4.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Издайте приказ о приёме, убедитесь, что формулировки в нём полностью совпадают с условиями трудового договора и отражают сезонный характер работы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img2.freepng.ru/20180622/pix/kisspng-personal-development-business-individual-personal-5b2c840bb6d291.2283245915296440437489.jpg"/>
          <p:cNvPicPr>
            <a:picLocks noChangeAspect="1" noChangeArrowheads="1"/>
          </p:cNvPicPr>
          <p:nvPr/>
        </p:nvPicPr>
        <p:blipFill>
          <a:blip r:embed="rId2" cstate="print"/>
          <a:srcRect l="23707" r="24570"/>
          <a:stretch>
            <a:fillRect/>
          </a:stretch>
        </p:blipFill>
        <p:spPr bwMode="auto">
          <a:xfrm>
            <a:off x="0" y="1412776"/>
            <a:ext cx="1728192" cy="2375984"/>
          </a:xfrm>
          <a:prstGeom prst="rect">
            <a:avLst/>
          </a:prstGeom>
          <a:noFill/>
        </p:spPr>
      </p:pic>
      <p:pic>
        <p:nvPicPr>
          <p:cNvPr id="24580" name="Picture 4" descr="https://img2.freepng.ru/20190123/vqe/kisspng-job-interview-clip-art-telephone-interview-image-kcc-student-career-spotlight-the-importance-of-pr-5c486cadeee680.3377555615482502859785.jpg"/>
          <p:cNvPicPr>
            <a:picLocks noChangeAspect="1" noChangeArrowheads="1"/>
          </p:cNvPicPr>
          <p:nvPr/>
        </p:nvPicPr>
        <p:blipFill>
          <a:blip r:embed="rId3" cstate="print"/>
          <a:srcRect l="19576" t="4482" r="12691" b="10354"/>
          <a:stretch>
            <a:fillRect/>
          </a:stretch>
        </p:blipFill>
        <p:spPr bwMode="auto">
          <a:xfrm>
            <a:off x="5940152" y="4121696"/>
            <a:ext cx="2448272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99784" y="1196752"/>
            <a:ext cx="19442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Шаг №5.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Заполните трудовую книжку. В отличие от трудового договора и приказа, запись о приёме на работу в трудовой книжке не должна указывать на сезонный характер занятости — это противоречит правилам.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Заведите личную карточку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83671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забудьте отчитаться перед ПФР о приёме нового сотрудника на работу по форме СЗВ-ТД. Отправить отчёт следует не позднее следующего рабочего дня после выхода приказа.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4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случаях перевода на другую постоянную работу, подачи работником соответствующего заявления – форму СЗВ –ТД предоставляют  в ПФ РФ не позднее 15-го числа месяца, следующего за месяцем, в котором имели место перевод или подача заявления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188640"/>
            <a:ext cx="27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ОТЧЕТНОСТЬ СЗВ-ТД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st2.depositphotos.com/1552219/8339/i/950/depositphotos_83391366-stock-photo-trou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241928" cy="1655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99695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требования к заполнению и представлению формы СЗВ-ТД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356992"/>
            <a:ext cx="174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СЗВ-ТД: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5048" y="3789040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заполняется и представляется страхователями в ПФР на всех зарегистрированных лиц (в том числе, работающих по совместительству и на дистанционной работе), с которыми заключены или прекращены трудовые отношения в соответствии с Трудовым кодексом Российской Федерации (далее – ТК РФ), а также в отношении которых произведены другие кадровые изменения (в том числе, перевод, установление второй и последующей профессии или иной квалификации, отмена ранее произведенных мероприятий и другие), а также в случае подачи зарегистрированным лицом Заявления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229200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заполняется на основании приказов (распоряжений) и других документов кадрового учета страхователя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517232"/>
            <a:ext cx="8532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представляется страхователями в ПФР в форме электронного документа, подписанного усиленной квалифицированной электронной подписью. Если численность работающих зарегистрированных лиц за предшествующий отчетный период - месяц составляет менее 25 лиц, страхователь может представить отчетность на бумажном носителе, в этом случае документ заверяется подписью руководителя или доверенного лица и печатью организации (при наличии)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51520" y="4077072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51520" y="522920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51520" y="566124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0"/>
            <a:ext cx="446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заполнения формы СЗВ-ТД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Условно форму СЗВ-ТД можно разделить на 5 разделов.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764704"/>
            <a:ext cx="307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Сведения о страхователе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052736"/>
            <a:ext cx="4213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реквизитах страхователя указываются: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3923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регистрационный номер страхователя, под которым страхователь зарегистрирован, как плательщик страховых взносов в территориальном органе ПФР; состоит из 12 цифр в формате ХХХ-ХХХ-ХХХХХХ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7008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наименование страхователя, его ИНН и КПП как налогоплательщика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0895" t="25717" r="43744" b="49836"/>
          <a:stretch>
            <a:fillRect/>
          </a:stretch>
        </p:blipFill>
        <p:spPr bwMode="auto">
          <a:xfrm>
            <a:off x="755575" y="2924944"/>
            <a:ext cx="814719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Указываются фамилия, имя, отчество (при наличии) в именительном падеже, дата рождения и СНИЛС работника. Данные, указанные в вышеперечисленных полях, должны соответствовать данным, указанным в документе, подтверждающем регистрацию в системе индивидуального (персонифицированного) учета ПФР.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Сведения о зарегистрированном лице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0895" t="58893" r="43389" b="28854"/>
          <a:stretch>
            <a:fillRect/>
          </a:stretch>
        </p:blipFill>
        <p:spPr bwMode="auto">
          <a:xfrm>
            <a:off x="1259632" y="2708920"/>
            <a:ext cx="70895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16632"/>
            <a:ext cx="849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Сведения о работодателе, правопреемником которого является страхователь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92696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Зачастую данный раздел не заполняют, т.к. работодатель и страхователь одно лицо.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4077072"/>
            <a:ext cx="348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Сведения о подаче заявления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43711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Указывается дата подачи работодателю заявления о продолжении ведения трудовой книжки либо о представлении сведений о трудовой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20895" t="55274" r="43744" b="34903"/>
          <a:stretch>
            <a:fillRect/>
          </a:stretch>
        </p:blipFill>
        <p:spPr bwMode="auto">
          <a:xfrm>
            <a:off x="539552" y="5373216"/>
            <a:ext cx="783447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Сведения о трудовой деятельности зарегистрированного лица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разделен на 3 подраздела: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52736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Кадровое мероприятие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в графе 2 указывается дата кадрового мероприятия (в формате ДД.ММ.ГГГГ); в графе 3 указывается вид кадрового мероприятия (прием, перевод, переименование, установление (присвоение), увольнение, запрет занимать должность (вид деятельности))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00808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Наименование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в графе 4 указывается наименование должности (работы), специальности, профессии с указанием квалификации в соответствии со штатным расписанием работодателя; наименование структурного подразделения организации, если условие о работе в конкретном структурном подразделении включено в трудовой договор; графа 5 «Код выполняемой функции»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заполняется с 1 января 2021 г.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соответствии со справочником; в графе 6 указываются причина прекращения трудового договора и пункт, часть статьи, статья ТК РФ или иного ФЗ, являющиеся основанием для увольнения работника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068960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Основание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проведения кадрового мероприятия – указываются наименование, дата и номер документа, (приказа, распоряжения, иного решения или документа страхователя), подтверждающего оформление (прекращение) трудовых отношений (прием, перевод, приостановление, увольнение и т.д.).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20895" t="34085" r="43456" b="34278"/>
          <a:stretch>
            <a:fillRect/>
          </a:stretch>
        </p:blipFill>
        <p:spPr bwMode="auto">
          <a:xfrm>
            <a:off x="1403648" y="3789040"/>
            <a:ext cx="5979219" cy="298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ередача отчетности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форме СЗВ-ТД через раздел «Электронные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услуги и сервисы ПФР» на сайте ПФР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сайте ПФР в разделе «Электронные услуги и сервисы ПФР»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реализован сервис по загрузке и передаче заранее подготовленной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отчетности по форме СЗВ-ТД.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56490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загрузки и передачи отчетности через сайт необходимо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представить заверенную форму в территориальный орган ПФР. Без такого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подтверждения отчетность не будет считаться представленной. Датой сдачи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отчетности считается дата ее представления в ПФР в бумажном виде с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подписью руководителя и печатью организации (при наличии).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0539" t="28575" r="29278" b="22848"/>
          <a:stretch>
            <a:fillRect/>
          </a:stretch>
        </p:blipFill>
        <p:spPr bwMode="auto">
          <a:xfrm>
            <a:off x="2339752" y="3861048"/>
            <a:ext cx="4104456" cy="279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2656"/>
            <a:ext cx="342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 работодателя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80928"/>
            <a:ext cx="3834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Работодатель несет ответственность: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0527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задержку по своей вине выдачи трудовой книжки или предоставления сведений о трудовой деятельности при увольнении работника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34888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внесение в сведения о трудовой деятельности неправильной или не соответствующей законодательству формулировки причины увольнения работника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7170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непредставление в установленный срок либо представление неполных и (или) недостоверных сведений о трудовой деятельности в территориальный орган Пенсионного фонда.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5172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Страхователь представляет форму СЗВ-ТД в форме электронного документа. В случае если численность работающих у него зарегистрированных лиц менее 25, он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может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представлять форму СЗВ-ТД на бумажном носителе.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210170">
            <a:off x="1513471" y="1506587"/>
            <a:ext cx="2832015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39523">
            <a:off x="1576242" y="3581713"/>
            <a:ext cx="2755672" cy="813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779912" y="2564904"/>
            <a:ext cx="519723" cy="813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1801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60</cp:revision>
  <dcterms:created xsi:type="dcterms:W3CDTF">2021-11-30T10:10:41Z</dcterms:created>
  <dcterms:modified xsi:type="dcterms:W3CDTF">2022-02-11T06:35:51Z</dcterms:modified>
</cp:coreProperties>
</file>