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23" r:id="rId4"/>
    <p:sldId id="309" r:id="rId5"/>
    <p:sldId id="310" r:id="rId6"/>
    <p:sldId id="311" r:id="rId7"/>
    <p:sldId id="324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7" autoAdjust="0"/>
    <p:restoredTop sz="71705" autoAdjust="0"/>
  </p:normalViewPr>
  <p:slideViewPr>
    <p:cSldViewPr>
      <p:cViewPr>
        <p:scale>
          <a:sx n="100" d="100"/>
          <a:sy n="100" d="100"/>
        </p:scale>
        <p:origin x="-207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50849-2030-40F0-95C0-50E2BD1BBB8D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9C49-B4F3-4923-99FD-FC6DB89C7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880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6469-8170-4862-B8E6-65D2F3805844}" type="datetime1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739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573-DC11-41D1-876A-F724424AAF07}" type="datetime1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87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81FB-DDE1-47BF-BA7E-6858E40722C1}" type="datetime1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73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8104-905E-4E3F-8A94-BE5112DEC077}" type="datetime1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408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9155-C6EC-46FC-9AF7-43EE4A838BB3}" type="datetime1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844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607-E966-4478-8840-3082B1BD4F95}" type="datetime1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34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FD08-F982-437D-A220-26B270E5CD59}" type="datetime1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04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9895-2476-48F8-9973-DD53AB625A50}" type="datetime1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512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5F32-5545-44AC-8322-B96000DC23F9}" type="datetime1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8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C79B-7E75-4754-AA12-3FCF742CD115}" type="datetime1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02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0EBB5-8FB1-49BD-AA3F-8EE92C0B78EA}" type="datetime1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414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5869B-35EF-4B40-A08D-8D7267B7D092}" type="datetime1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07A1-D9B2-4316-B4AE-5C9BF9D14C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452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leverkirov@mail.ru" TargetMode="External"/><Relationship Id="rId2" Type="http://schemas.openxmlformats.org/officeDocument/2006/relationships/hyperlink" Target="http://www.kleverkirov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5EE9ECE34492EAAEE310376C9937AD02C7A3FB344CEFB1ABC84F1DC3EB982164912DAD23A35E2E2BB64B03E71m3cAP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80920" cy="25922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32124"/>
            <a:ext cx="8280920" cy="284494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ведомственной отчетности победителями конкурса, получившим  </a:t>
            </a:r>
            <a:r>
              <a:rPr lang="ru-RU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грантовую</a:t>
            </a:r>
            <a:r>
              <a:rPr lang="ru-RU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поддержку в рамках регионального проекта «Акселерация субъектов малого и среднего предпринимательства в Кировской области на 2022 год»</a:t>
            </a: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26138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2020 год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Владелец\Desktop\7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8352928" cy="2843410"/>
          </a:xfrm>
          <a:prstGeom prst="rect">
            <a:avLst/>
          </a:prstGeom>
          <a:noFill/>
        </p:spPr>
      </p:pic>
      <p:pic>
        <p:nvPicPr>
          <p:cNvPr id="6" name="Picture 3" descr="http://dsx-kirov.ru/images/header-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35869" cy="12321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332656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в сфере сельскохозяйственной кооперации и поддержки фермеров Кировской области</a:t>
            </a:r>
          </a:p>
        </p:txBody>
      </p:sp>
      <p:pic>
        <p:nvPicPr>
          <p:cNvPr id="8" name="Picture 812" descr="https://static1.bigstockphoto.com/1/7/2/large1500/271970413.jpg"/>
          <p:cNvPicPr>
            <a:picLocks noChangeAspect="1" noChangeArrowheads="1"/>
          </p:cNvPicPr>
          <p:nvPr/>
        </p:nvPicPr>
        <p:blipFill>
          <a:blip r:embed="rId4" cstate="print"/>
          <a:srcRect r="-89" b="10042"/>
          <a:stretch>
            <a:fillRect/>
          </a:stretch>
        </p:blipFill>
        <p:spPr bwMode="auto">
          <a:xfrm>
            <a:off x="7668344" y="116633"/>
            <a:ext cx="122413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87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21296"/>
            <a:ext cx="9036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5. Приобретение имущества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неделимый фонд которого внесены средства гранта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Агростартап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692696"/>
          <a:ext cx="9143999" cy="6200748"/>
        </p:xfrm>
        <a:graphic>
          <a:graphicData uri="http://schemas.openxmlformats.org/drawingml/2006/table">
            <a:tbl>
              <a:tblPr/>
              <a:tblGrid>
                <a:gridCol w="695212"/>
                <a:gridCol w="642921"/>
                <a:gridCol w="467878"/>
                <a:gridCol w="701819"/>
                <a:gridCol w="627507"/>
                <a:gridCol w="702369"/>
                <a:gridCol w="660534"/>
                <a:gridCol w="433800"/>
                <a:gridCol w="863599"/>
                <a:gridCol w="933005"/>
                <a:gridCol w="933005"/>
                <a:gridCol w="780531"/>
                <a:gridCol w="701819"/>
              </a:tblGrid>
              <a:tr h="68552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Полное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ИНН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внесения части средств гранта 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Агростартап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в неделимый фонд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Количе-ство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КФХ и ИП, внесших часть средств гранта 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Агростартап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неделимый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фонд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единиц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Общая сумма гранта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Агростар-тап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часть из которого внесена 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неделимый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фонд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 гранта «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Агростартап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внесенная в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неделимый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фонд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рублей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 ОКВЭД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Направ-ление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на которое направлены средства гранта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Агрос-тартап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соответ-ствии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 ОКВЭД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 счет средств гранта «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Агростартап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в соответствии с планом расходов (единиц)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35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Оборудования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производственных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объектов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оборудования,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предназначен-ного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для объектов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аквакультуры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рыбоводства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сельскохо-зяйственной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техники и транспорта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снегоходных транспортных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средств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62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74711"/>
            <a:ext cx="9036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6. Экономические показатели деятельности КФХ и ИП, получивших грант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Агростартап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76672"/>
          <a:ext cx="9036496" cy="6269202"/>
        </p:xfrm>
        <a:graphic>
          <a:graphicData uri="http://schemas.openxmlformats.org/drawingml/2006/table">
            <a:tbl>
              <a:tblPr/>
              <a:tblGrid>
                <a:gridCol w="774329"/>
                <a:gridCol w="465035"/>
                <a:gridCol w="622962"/>
                <a:gridCol w="774329"/>
                <a:gridCol w="697279"/>
                <a:gridCol w="622962"/>
                <a:gridCol w="989634"/>
                <a:gridCol w="670094"/>
                <a:gridCol w="1282398"/>
                <a:gridCol w="989634"/>
                <a:gridCol w="1147840"/>
              </a:tblGrid>
              <a:tr h="316069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КФХ или ИП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Произведено сельскохозяйственной продукции собственного производства и продуктов ее первичной и промышленной переработки на начало отчетного периода (в фактических ценах)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(в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рублей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(переносим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из отчета на конец 2021 г. не меняем весь год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Произведено сельскохозяйственной продукции собственного производства и продуктов ее первичной и промышленной переработки на конец отчетного периода (в фактических ценах)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тыс. рублей) 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(01.01.22-31.03.22) –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.22-30.06.22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–</a:t>
                      </a:r>
                      <a:r>
                        <a:rPr lang="ru-RU" sz="1800" baseline="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01.01.22-30.09.22-9мес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01.01.22-31.12.22-год </a:t>
                      </a:r>
                      <a:endParaRPr lang="ru-RU" sz="1800" baseline="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Прирост производства сельскохозяйственной продукции и продуктов ее первичной и промышленной переработки (процентов)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(графа 6 / графа 3)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× 100%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Доход от реализации сельскохозяйственной продукции собственного производства и продуктов ее первичной и промышленной переработки, тыс. рублей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том числе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том числе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 начало отчетного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периода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 конец отчетного периода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продукции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растениеводства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продукции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животноводства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продукции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растениеводства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продукции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животноводства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ИП Иванов Петр Сергеевич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430704449240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707,3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707,3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478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125,0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67,58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1 380,5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643,7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864831" y="59323"/>
            <a:ext cx="7414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7. Трудовые ресурсы КФХ или ИП, получившего грант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Агростартап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548680"/>
          <a:ext cx="9143998" cy="6309320"/>
        </p:xfrm>
        <a:graphic>
          <a:graphicData uri="http://schemas.openxmlformats.org/drawingml/2006/table">
            <a:tbl>
              <a:tblPr/>
              <a:tblGrid>
                <a:gridCol w="951962"/>
                <a:gridCol w="381000"/>
                <a:gridCol w="703458"/>
                <a:gridCol w="1484127"/>
                <a:gridCol w="1498786"/>
                <a:gridCol w="1498786"/>
                <a:gridCol w="667463"/>
                <a:gridCol w="667463"/>
                <a:gridCol w="667463"/>
                <a:gridCol w="623490"/>
              </a:tblGrid>
              <a:tr h="23091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КФХ или ИП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 получения гранта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Агростар-тап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Численность постоянных работников, принятых в соответствии с условиями получения гранта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Агростартап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», человек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новых постоянных работников, принятых в соответствии с условиями получения гранта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Агростартап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», человек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Расходы на оплату труда, тыс. рублей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Расходы на оплату страховых взносов,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тыс. рублей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3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году получения гранта «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Агростартап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 начало отчетного периода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 конец отчетного периода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 начало отчетного периода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 конец отчетного периода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ИП Иванов Петр Сергеевич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430704449240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78,0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824" marR="24824" marT="40840" marB="408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07504" y="-16476"/>
            <a:ext cx="903649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8. Плановые показатели деятельности КФХ или ИП, получившего грант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Агростартап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8.1. Плановые экономические показатели деятельности КФХ или ИП, получившего грант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Агростартап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7863661"/>
              </p:ext>
            </p:extLst>
          </p:nvPr>
        </p:nvGraphicFramePr>
        <p:xfrm>
          <a:off x="107504" y="626658"/>
          <a:ext cx="8928989" cy="6210834"/>
        </p:xfrm>
        <a:graphic>
          <a:graphicData uri="http://schemas.openxmlformats.org/drawingml/2006/table">
            <a:tbl>
              <a:tblPr/>
              <a:tblGrid>
                <a:gridCol w="326730"/>
                <a:gridCol w="446912"/>
                <a:gridCol w="446912"/>
                <a:gridCol w="333128"/>
                <a:gridCol w="379281"/>
                <a:gridCol w="388876"/>
                <a:gridCol w="388421"/>
                <a:gridCol w="394817"/>
                <a:gridCol w="317590"/>
                <a:gridCol w="260469"/>
                <a:gridCol w="388876"/>
                <a:gridCol w="323530"/>
                <a:gridCol w="323988"/>
                <a:gridCol w="323988"/>
                <a:gridCol w="323530"/>
                <a:gridCol w="260469"/>
                <a:gridCol w="323988"/>
                <a:gridCol w="260469"/>
                <a:gridCol w="323988"/>
                <a:gridCol w="323988"/>
                <a:gridCol w="2069039"/>
              </a:tblGrid>
              <a:tr h="76746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Наименование КФХ или ИП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Год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получе-ния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гранта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Агро-стартап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 КФХ или ИП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Плановые показатели деятельности в соответствии с проектом создания и (или) развития хозяйства, представленным на конкурсный отбор, по годам реализации проекта создания и (или) развития хозяйства начиная с первого года его реализации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9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Численность постоянных наемных работников, человек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Производство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сельскохозяйст-венной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продукции собственного производства и продуктов ее первичной и промышленной переработки на начало отчетного периода (в плановых ценах), тыс. рублей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Прирост дохода от реализации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сельскохозяйст-венной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продукции собственного производства и продуктов ее первичной и промышленной переработки, процентов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Расходы на оплату труда, тыс. рублей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Расходы на оплату страховых взносов, тыс. рублей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Расходы на обслуживание кредитов и займов (оплата процентов, банковские комиссии), тыс. рублей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Планируемые к привлечению кредиты и займы, тыс. рублей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Всего налогов, сборов и обязательных платежей, тыс. рублей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65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кратко-срочные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долго-срочные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1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368" marR="24368" marT="40090" marB="400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79512" y="-14679"/>
            <a:ext cx="89644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8.2. Плановые производственные показатели растениеводства в КФХ или ИП, получившего грант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Агростартап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504" y="13366104"/>
          <a:ext cx="8315915" cy="9548776"/>
        </p:xfrm>
        <a:graphic>
          <a:graphicData uri="http://schemas.openxmlformats.org/drawingml/2006/table">
            <a:tbl>
              <a:tblPr/>
              <a:tblGrid>
                <a:gridCol w="490058"/>
                <a:gridCol w="321144"/>
                <a:gridCol w="239449"/>
                <a:gridCol w="256352"/>
                <a:gridCol w="240013"/>
                <a:gridCol w="321144"/>
                <a:gridCol w="398894"/>
                <a:gridCol w="419177"/>
                <a:gridCol w="321144"/>
                <a:gridCol w="321144"/>
                <a:gridCol w="321144"/>
                <a:gridCol w="321144"/>
                <a:gridCol w="321144"/>
                <a:gridCol w="321144"/>
                <a:gridCol w="321144"/>
                <a:gridCol w="299170"/>
                <a:gridCol w="259732"/>
                <a:gridCol w="321144"/>
                <a:gridCol w="239449"/>
                <a:gridCol w="299734"/>
                <a:gridCol w="259169"/>
                <a:gridCol w="321144"/>
                <a:gridCol w="240013"/>
                <a:gridCol w="321144"/>
                <a:gridCol w="298608"/>
                <a:gridCol w="101176"/>
                <a:gridCol w="320017"/>
                <a:gridCol w="101176"/>
              </a:tblGrid>
              <a:tr h="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Наи-ме-нова-ние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КФХ или ИП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Плановые показатели деятельности в соответствии с проектом создания и (или) развития хозяйства, представленным на конкурсный отбор, по годам реализации проекта создания и (или) развития хозяйства начиная с первого года его реализации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9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Количество земельных участков и объектов природо-пользова-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ния - всего, га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Сельскохозяйственная техника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Производство продукции растениеводства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3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всего, единиц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 том числе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кукуруза (на зерно), центнеров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пшеница (озимая и яровая), центнеров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подсолнеч-ник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на зерно и семена, центнеров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овощи открытого грунта, центнеров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овощи защищен-ного грунта, центнеров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карто-фель, центне-ров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расти-тельные корма (сено, сенаж, силос), центнеров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много-летние насажде-ния плодовые и ягодные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прочие культуры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9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тракторы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комбайны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наиме-нова-ние, едини-ца измерения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коли-чество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3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5836991"/>
              </p:ext>
            </p:extLst>
          </p:nvPr>
        </p:nvGraphicFramePr>
        <p:xfrm>
          <a:off x="0" y="548681"/>
          <a:ext cx="9144002" cy="6309319"/>
        </p:xfrm>
        <a:graphic>
          <a:graphicData uri="http://schemas.openxmlformats.org/drawingml/2006/table">
            <a:tbl>
              <a:tblPr/>
              <a:tblGrid>
                <a:gridCol w="361794"/>
                <a:gridCol w="277929"/>
                <a:gridCol w="207227"/>
                <a:gridCol w="221854"/>
                <a:gridCol w="207714"/>
                <a:gridCol w="277929"/>
                <a:gridCol w="345215"/>
                <a:gridCol w="362769"/>
                <a:gridCol w="277929"/>
                <a:gridCol w="277929"/>
                <a:gridCol w="277929"/>
                <a:gridCol w="277929"/>
                <a:gridCol w="277929"/>
                <a:gridCol w="277929"/>
                <a:gridCol w="277929"/>
                <a:gridCol w="258911"/>
                <a:gridCol w="224780"/>
                <a:gridCol w="277929"/>
                <a:gridCol w="207227"/>
                <a:gridCol w="259398"/>
                <a:gridCol w="224294"/>
                <a:gridCol w="277929"/>
                <a:gridCol w="390041"/>
                <a:gridCol w="296287"/>
                <a:gridCol w="373224"/>
                <a:gridCol w="559837"/>
                <a:gridCol w="373224"/>
                <a:gridCol w="1212987"/>
              </a:tblGrid>
              <a:tr h="76702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КФХ или ИП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Плановые показатели деятельности в соответствии с проектом создания и (или) развития хозяйства, представленным на конкурсный отбор, по годам реализации проекта создания и (или) развития хозяйства начиная с первого года его реализации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земельных участков и объектов </a:t>
                      </a: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природопользова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ния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- всего, га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Сельскохозяйственная техника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Производство продукции растениеводства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всего, единиц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 том числе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кукуруза (на зерно), центнеров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пшеница (озимая и яровая), центнеров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подсолнечник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 зерно и семена, центнеров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овощи открытого грунта, центнеров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овощи </a:t>
                      </a:r>
                      <a:r>
                        <a:rPr lang="ru-RU" sz="1400" b="1" smtClean="0">
                          <a:latin typeface="Times New Roman"/>
                          <a:ea typeface="Calibri"/>
                          <a:cs typeface="Times New Roman"/>
                        </a:rPr>
                        <a:t>защищенного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грунта, центнеров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картофель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центнеров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растительные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корма (сено, сенаж, силос), центнеров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многолетние насаждения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плодовые и ягодные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прочие культуры 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71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тракторы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комбайны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наиме-нова-ние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едини-ца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измерения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49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90" marR="24190" marT="39797" marB="3979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140241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8.3. Плановые производственные показатели животноводства в КФХ или ИП, получившего грант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Агростартап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4465530"/>
              </p:ext>
            </p:extLst>
          </p:nvPr>
        </p:nvGraphicFramePr>
        <p:xfrm>
          <a:off x="107504" y="692698"/>
          <a:ext cx="8928992" cy="6165302"/>
        </p:xfrm>
        <a:graphic>
          <a:graphicData uri="http://schemas.openxmlformats.org/drawingml/2006/table">
            <a:tbl>
              <a:tblPr/>
              <a:tblGrid>
                <a:gridCol w="360040"/>
                <a:gridCol w="469229"/>
                <a:gridCol w="438396"/>
                <a:gridCol w="421169"/>
                <a:gridCol w="399398"/>
                <a:gridCol w="150503"/>
                <a:gridCol w="308791"/>
                <a:gridCol w="308791"/>
                <a:gridCol w="266795"/>
                <a:gridCol w="350787"/>
                <a:gridCol w="463187"/>
                <a:gridCol w="385989"/>
                <a:gridCol w="580065"/>
                <a:gridCol w="332657"/>
                <a:gridCol w="425327"/>
                <a:gridCol w="332657"/>
                <a:gridCol w="425327"/>
                <a:gridCol w="332657"/>
                <a:gridCol w="425327"/>
                <a:gridCol w="332064"/>
                <a:gridCol w="425327"/>
                <a:gridCol w="248477"/>
                <a:gridCol w="281420"/>
                <a:gridCol w="464612"/>
              </a:tblGrid>
              <a:tr h="933675">
                <a:tc rowSpan="7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Наименоваие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КФХ или ИП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Плановые показатели деятельности в соответствии с проектом создания и (или) развития хозяйства, представленным на конкурсный отбор, по годам реализации проекта создания и (или) развития хозяйства начиная с первого года его реализации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Поголовье сельскохозяйственных животных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Скот крупный рогатый, голов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Овцы, голов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Козы, голов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Птица всех видов, голов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Пчелы медоносные, пчелосемей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Рыбыпроизводи-тели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голов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Олени северные, маралы, голов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Лошади, голов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Кролики, голов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Иные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молочного направления - всего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мясного направления - всего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наименование, единица измерения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4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7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i-й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58" marR="24558" marT="40402" marB="4040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07504" y="74711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Продолжение раздела 8.3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88640"/>
          <a:ext cx="8208912" cy="5439899"/>
        </p:xfrm>
        <a:graphic>
          <a:graphicData uri="http://schemas.openxmlformats.org/drawingml/2006/table">
            <a:tbl>
              <a:tblPr/>
              <a:tblGrid>
                <a:gridCol w="648072"/>
                <a:gridCol w="648072"/>
                <a:gridCol w="432048"/>
                <a:gridCol w="648072"/>
                <a:gridCol w="432048"/>
                <a:gridCol w="648072"/>
                <a:gridCol w="608717"/>
                <a:gridCol w="503179"/>
                <a:gridCol w="400272"/>
                <a:gridCol w="432048"/>
                <a:gridCol w="576064"/>
                <a:gridCol w="769497"/>
                <a:gridCol w="587240"/>
                <a:gridCol w="227439"/>
                <a:gridCol w="547743"/>
                <a:gridCol w="100329"/>
              </a:tblGrid>
              <a:tr h="671473">
                <a:tc rowSpan="5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КФХ или ИП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Плановые показатели деятельности в соответствии с проектом создания и (или) развития хозяйства, представленным на конкурсный отбор, по годам реализации проекта создания и (или) развития хозяйства начиная с первого года его реализации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0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Производство продукции животноводства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8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Скот и птица в живой массе, в том числе на убой, центнеров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Молоко сырое (в физическом весе), центнеров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Шерсть в физическом весе, центнеров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Мед натуральный пчелиный, центнеров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Продукция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аквакультуры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центнеров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Яйца, тыс. штук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Прочая продукция животноводства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единица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измерения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94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1-й год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 err="1">
                          <a:latin typeface="Times New Roman"/>
                          <a:ea typeface="Calibri"/>
                          <a:cs typeface="Times New Roman"/>
                        </a:rPr>
                        <a:t>i-й</a:t>
                      </a: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 год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582" marR="24582" marT="40442" marB="4044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6612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(победитель конкурса)                                                   (подпись)           (инициалы, фамилия)</a:t>
            </a:r>
            <a:endParaRPr lang="ru-RU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lang="ru-RU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М.П. (при наличии)</a:t>
            </a:r>
            <a:endParaRPr lang="ru-RU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«10» _______________ 20__ г.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Центр компетенций в сфере сельскохозяйственной кооперации и поддержки фермеров 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КОГБУ «ЦСХК «Клевера Нечерноземья»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г. Киров, ул.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Дерендяева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, д.23,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оф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 312 тел. 64-69-34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г. Киров, ул. Преображенская, 66,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оф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. 215, тел.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64-01-91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, 64-99-98</a:t>
            </a:r>
          </a:p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Бухгалтер , консультант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Малафеева Ольга Геннадьевна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kleverkirov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kleverkirov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endParaRPr lang="ru-RU" dirty="0"/>
          </a:p>
        </p:txBody>
      </p:sp>
      <p:pic>
        <p:nvPicPr>
          <p:cNvPr id="4" name="Picture 2" descr="http://storage.inovaco.ru/media/cache/9b/db/1a/f4/5d/91/9bdb1af45d915e4c1f0b295007556edd.png"/>
          <p:cNvPicPr>
            <a:picLocks noChangeAspect="1" noChangeArrowheads="1"/>
          </p:cNvPicPr>
          <p:nvPr/>
        </p:nvPicPr>
        <p:blipFill>
          <a:blip r:embed="rId4" cstate="print"/>
          <a:srcRect l="12565" r="12565"/>
          <a:stretch>
            <a:fillRect/>
          </a:stretch>
        </p:blipFill>
        <p:spPr bwMode="auto">
          <a:xfrm>
            <a:off x="107504" y="2492896"/>
            <a:ext cx="8856984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 Министерства по формам отчетов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556792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сельского хозяйства и продовольствия Кировской области №43 от 06.05.2021 г.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Users\Владелец\Desktop\ashgrthttrthrthtrhyhhh6y6yy56y65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980728"/>
            <a:ext cx="3024336" cy="263350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996952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форм отчетов о финансово-экономическом состоянии победителя конкурса, получившего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поддержку в рамках регионального проекта «Акселерация субъектов малого и среднего предпринимательства в Кировской области»,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293096"/>
            <a:ext cx="4464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Отчет о финансово-экономическом состоянии победителя конкурса, получившего </a:t>
            </a:r>
            <a:r>
              <a:rPr lang="ru-RU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грантовую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поддержку в рамках регионального проекта «Акселерация субъектов малого и среднего предпринимательства в Кировской области (грант АГРОСТАРТАП)</a:t>
            </a:r>
          </a:p>
        </p:txBody>
      </p:sp>
      <p:pic>
        <p:nvPicPr>
          <p:cNvPr id="7" name="Picture 2" descr="C:\Users\Владелец\Desktop\1483907275_fotolia_971983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3467299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6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Документы-основания для составления отчетности за 2022 г.: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4104456" cy="74868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027" name="Picture 3" descr="C:\Users\Владелец\Desktop\2-Biznes-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4039338" cy="2520280"/>
          </a:xfrm>
          <a:prstGeom prst="rect">
            <a:avLst/>
          </a:prstGeom>
          <a:noFill/>
        </p:spPr>
      </p:pic>
      <p:pic>
        <p:nvPicPr>
          <p:cNvPr id="1028" name="Picture 4" descr="C:\Users\Владелец\Desktop\podpis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84984"/>
            <a:ext cx="3744416" cy="23706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155679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Бизнес –план , а в случаях внесения изменений –актуализированный бизнес-план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55679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Соглашение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соглашение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заключенное с министерством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65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323528" y="2055912"/>
            <a:ext cx="842493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финансово-экономическом состоянии победителя конкурса, получившего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грантовую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поддержку в рамках регионального проекта 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Акселерация субъектов малого и среднего предпринимательства в Кировской области»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«01» апреля  2022 года</a:t>
            </a:r>
            <a:endParaRPr kumimoji="0" lang="ru-RU" sz="3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Индивидуальный предприниматель  глава крестьянского (фермерского) хозяйства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Иванов Петр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Сергеевич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(наименование победителя конкурса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51520" y="5877272"/>
            <a:ext cx="8640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Представляется в министерство сельского хозяйства и продовольствия Кировской области победителем конкурса по отбору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заявителей для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предоставления грантов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Агростартап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из областного бюджета на создание и (или) развитие хозяйств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раз в квартал не позднее 10-го числа квартала, следующего за отчетным, на бумажном носителе и в электронном формате на адрес электронной почты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@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dsx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kirov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332656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УТВЕРЖДЕНА Распоряжением Министерства сельского хозяйства и продовольствия Кировской области от 06.05.2021 №43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07504" y="0"/>
            <a:ext cx="9036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1. Информация о крестьянском (фермерском) хозяйстве или индивидуальном предпринимателе (далее – КФХ или ИП), получившем грант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Агростартап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764704"/>
          <a:ext cx="9108504" cy="6093296"/>
        </p:xfrm>
        <a:graphic>
          <a:graphicData uri="http://schemas.openxmlformats.org/drawingml/2006/table">
            <a:tbl>
              <a:tblPr/>
              <a:tblGrid>
                <a:gridCol w="509128"/>
                <a:gridCol w="523916"/>
                <a:gridCol w="473038"/>
                <a:gridCol w="713408"/>
                <a:gridCol w="541633"/>
                <a:gridCol w="568112"/>
                <a:gridCol w="575315"/>
                <a:gridCol w="613698"/>
                <a:gridCol w="518637"/>
                <a:gridCol w="823372"/>
                <a:gridCol w="697146"/>
                <a:gridCol w="697146"/>
                <a:gridCol w="733589"/>
                <a:gridCol w="552964"/>
                <a:gridCol w="567402"/>
              </a:tblGrid>
              <a:tr h="21500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Наиме-нование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КФХ или ИП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latin typeface="Times New Roman"/>
                          <a:ea typeface="Calibri"/>
                          <a:cs typeface="Times New Roman"/>
                        </a:rPr>
                        <a:t>ИденСергеевичти-фикаци-онный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номер 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получа-теля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гранта (далее – ИНН)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Ф.И.О. (послед-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нее – при наличии) главы КФХ или ИП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Год рождения главы КФХ или ИП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Образо-вание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главы КФХ или ИП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Дата регистрации КФХ или ИП, информация о преобразовании из личного подсобного хозяйства 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(далее – ЛПХ)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ОКТМО населен-ного пункта КФХ или ИП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Адрес регистрации, контактный телефон, адрес электронной почты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Члены КФХ (включая главы КФХ) (человек) (в случае, если грант получило КФХ)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Вид деятельности по </a:t>
                      </a:r>
                      <a:r>
                        <a:rPr lang="ru-RU" sz="1050" u="none" strike="noStrike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ОКВЭД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, на который получен грант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Дата зачисления гранта на счет грантопо-лучателя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Сумма гранта (рублей)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дата 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регист-рации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КФХ или ИП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отметка о </a:t>
                      </a:r>
                      <a:r>
                        <a:rPr lang="ru-RU" sz="1050" dirty="0" err="1">
                          <a:latin typeface="Times New Roman"/>
                          <a:ea typeface="Calibri"/>
                          <a:cs typeface="Times New Roman"/>
                        </a:rPr>
                        <a:t>преобра-зовании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 из ЛПХ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из них членов семьи главы КФХ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8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ИП 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Иванов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Петр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Сергеевич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430704449240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Иванов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Петр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Сергеевич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1976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24.06.2021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33610420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612975, </a:t>
                      </a:r>
                      <a:r>
                        <a:rPr lang="ru-RU" sz="1050" dirty="0" err="1" smtClean="0">
                          <a:latin typeface="Times New Roman"/>
                          <a:ea typeface="Calibri"/>
                          <a:cs typeface="Times New Roman"/>
                        </a:rPr>
                        <a:t>Вятскополянский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р-н, дер.Средняя Тойма, ул. Центральная дом 25а;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89221234567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01.47.2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15.07.2021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Calibri"/>
                          <a:cs typeface="Times New Roman"/>
                        </a:rPr>
                        <a:t>3000000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85041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2. Расход средств КФХ или ИП, получившими грант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Агростартап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2" y="449288"/>
          <a:ext cx="9144002" cy="6451113"/>
        </p:xfrm>
        <a:graphic>
          <a:graphicData uri="http://schemas.openxmlformats.org/drawingml/2006/table">
            <a:tbl>
              <a:tblPr/>
              <a:tblGrid>
                <a:gridCol w="1087709"/>
                <a:gridCol w="482920"/>
                <a:gridCol w="293238"/>
                <a:gridCol w="352980"/>
                <a:gridCol w="424671"/>
                <a:gridCol w="422182"/>
                <a:gridCol w="425168"/>
                <a:gridCol w="425168"/>
                <a:gridCol w="283777"/>
                <a:gridCol w="493872"/>
                <a:gridCol w="363978"/>
                <a:gridCol w="553571"/>
                <a:gridCol w="917048"/>
                <a:gridCol w="917048"/>
                <a:gridCol w="499348"/>
                <a:gridCol w="251416"/>
                <a:gridCol w="499348"/>
                <a:gridCol w="450560"/>
              </a:tblGrid>
              <a:tr h="1149839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7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7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Ф.И.О. (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послед-нее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при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нали-чии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главы КФХ или ИП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 получения гранта «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Агростартап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Стоимость проекта создания и (или) развития хозяйства (рублей)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Использовано средств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(включая собственные средства)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 соответствии с планом расходов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(рублей)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том числе</a:t>
                      </a:r>
                      <a:endParaRPr lang="ru-RU"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земель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проектной документации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Приобретение, строительство, модернизация, ремонт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производ-ственных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зданий, помещений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Подключение производственных объектов к инженерным сетям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сельскохозяйствен-ных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животных, птицы, рыбопосадочного материала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сельскохозяйст-венной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техники и транспорта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Внесение средств в неделимый фонд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Приоб-ретение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посадоч-ного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материала для закладки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много-летних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насаж-дений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Пога-шение основ-ного долга по кредитам</a:t>
                      </a:r>
                      <a:endParaRPr lang="ru-RU" sz="1200" b="1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 полученного гранта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собственные средства КФХ или ИП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9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том числе заемные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адрес, ИНН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Сумма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2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ИП Иванов Петр Сергеевич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430704449240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3334000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3000000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334000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3334000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529" marR="25529" marT="41999" marB="4199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908720"/>
          <a:ext cx="9144001" cy="5760640"/>
        </p:xfrm>
        <a:graphic>
          <a:graphicData uri="http://schemas.openxmlformats.org/drawingml/2006/table">
            <a:tbl>
              <a:tblPr/>
              <a:tblGrid>
                <a:gridCol w="818775"/>
                <a:gridCol w="1791072"/>
                <a:gridCol w="847465"/>
                <a:gridCol w="1025795"/>
                <a:gridCol w="1025795"/>
                <a:gridCol w="818775"/>
                <a:gridCol w="1179314"/>
                <a:gridCol w="1637010"/>
              </a:tblGrid>
              <a:tr h="64201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 N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приобретаемого имущества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Поступление имущества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Источники финансирования, тыс. рублей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Цена за единицу, рублей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Стоимость - всего, тыс. рублей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6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грант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собственные средства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Трактор МТЗ-82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1900000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1900000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1900000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1710000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190000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Комбайн универсальный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ботвоотделяющий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КУБ-1 Ресурс с обрезкой стебля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475000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475000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475000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427500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47500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Дробилка головок чеснока на зубки «Зубец-2»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(2-х вальная с вентилятором выброса шелухи)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146 000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146 000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146 000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131400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14600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763" marR="517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95817"/>
            <a:ext cx="921931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Инвестиционная программа крестьянского  (фермерского) хозяйства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(таблица в бизнес- плане)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439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3. Приобретение имущества КФХ или ИП, получившими грант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Агростартап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5" y="404665"/>
          <a:ext cx="9144005" cy="6453336"/>
        </p:xfrm>
        <a:graphic>
          <a:graphicData uri="http://schemas.openxmlformats.org/drawingml/2006/table">
            <a:tbl>
              <a:tblPr/>
              <a:tblGrid>
                <a:gridCol w="661050"/>
                <a:gridCol w="587600"/>
                <a:gridCol w="440700"/>
                <a:gridCol w="514150"/>
                <a:gridCol w="514150"/>
                <a:gridCol w="514150"/>
                <a:gridCol w="440700"/>
                <a:gridCol w="367250"/>
                <a:gridCol w="514150"/>
                <a:gridCol w="440700"/>
                <a:gridCol w="786974"/>
                <a:gridCol w="306001"/>
                <a:gridCol w="367807"/>
                <a:gridCol w="367807"/>
                <a:gridCol w="291739"/>
                <a:gridCol w="311188"/>
                <a:gridCol w="309027"/>
                <a:gridCol w="551495"/>
                <a:gridCol w="857367"/>
              </a:tblGrid>
              <a:tr h="57016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Ф.И.О. (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пос-леднее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–при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нали-чии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) главы КФХ или ИП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Год получения гранта «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Агростартап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Приобретено за счет средств гранта (включая собственные средства) в соответствии с планом расходов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7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земли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сельскохозяйс-твенного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назначения (га)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Приобретение техники, оборудования и транспорта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(единиц)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сельскохозяйственных животных, птицы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(голов),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том числе: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рыбо-посадочного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материала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000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посадочного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матери-ала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для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закладки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много-летних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насаждений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(штук)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тракторов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комбай-нов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самоходных машин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спец-автотранспорта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оборудования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крупного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рога- того скота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овец и коз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кур –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несушек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оленей и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маралов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пчелосемей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иных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7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39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ИП Иванов Петр Сергеевич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430704449240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35" marR="24135" marT="39706" marB="397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12509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 4. Расход средств сельскохозяйственным потребительским кооперативом (далее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в неделимый фонд которого внесены средства гранта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Агростартап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836713"/>
          <a:ext cx="9144000" cy="6021287"/>
        </p:xfrm>
        <a:graphic>
          <a:graphicData uri="http://schemas.openxmlformats.org/drawingml/2006/table">
            <a:tbl>
              <a:tblPr/>
              <a:tblGrid>
                <a:gridCol w="689946"/>
                <a:gridCol w="591541"/>
                <a:gridCol w="445589"/>
                <a:gridCol w="704874"/>
                <a:gridCol w="630239"/>
                <a:gridCol w="548972"/>
                <a:gridCol w="532939"/>
                <a:gridCol w="560582"/>
                <a:gridCol w="705978"/>
                <a:gridCol w="876807"/>
                <a:gridCol w="876807"/>
                <a:gridCol w="719248"/>
                <a:gridCol w="630239"/>
                <a:gridCol w="630239"/>
              </a:tblGrid>
              <a:tr h="85398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Ф.И.О. (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послед-нее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– при наличии) главы КФХ или ИП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ИНН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 получения гранта на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реализа-цию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проекта «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Агростар-тап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Полное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наиме-нование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ИНН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Вид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деятельности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по ОКВЭД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Направление деятельности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на которое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направ-лены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средства гранта «</a:t>
                      </a: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Агростартап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», в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соответствии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 ОКВЭД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Сумма гранта «</a:t>
                      </a: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Агростартап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», внесенная в неделимый фонд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рублей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Использовано средств СПоК в соответствии с планом расходов (рублей)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6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оборудование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производственных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объектов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СПоК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оборудование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предназначенное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для объектов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аквакультуры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и рыбоводства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приобретение </a:t>
                      </a:r>
                      <a:r>
                        <a:rPr lang="ru-RU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сельскохо-зяйственной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техники и транспорта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приобретение снегоходных транспортных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средств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доставка и монтаж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оборудования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 техники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606" marR="24606" marT="40481" marB="4048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4720</TotalTime>
  <Words>2386</Words>
  <Application>Microsoft Office PowerPoint</Application>
  <PresentationFormat>Экран (4:3)</PresentationFormat>
  <Paragraphs>522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Нормативно-правовые акты Министерства по формам отчетов </vt:lpstr>
      <vt:lpstr>Документы-основания для составления отчетности за 2022 г.: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государственной поддержки сельскохозяйственным потребительским кооперативам</dc:title>
  <dc:creator>Владелец</dc:creator>
  <cp:lastModifiedBy>Владелец</cp:lastModifiedBy>
  <cp:revision>296</cp:revision>
  <cp:lastPrinted>2019-09-20T08:16:13Z</cp:lastPrinted>
  <dcterms:created xsi:type="dcterms:W3CDTF">2019-09-09T09:44:44Z</dcterms:created>
  <dcterms:modified xsi:type="dcterms:W3CDTF">2022-04-06T12:17:00Z</dcterms:modified>
</cp:coreProperties>
</file>