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927" r:id="rId1"/>
  </p:sldMasterIdLst>
  <p:notesMasterIdLst>
    <p:notesMasterId r:id="rId67"/>
  </p:notesMasterIdLst>
  <p:sldIdLst>
    <p:sldId id="256" r:id="rId2"/>
    <p:sldId id="258" r:id="rId3"/>
    <p:sldId id="475" r:id="rId4"/>
    <p:sldId id="488" r:id="rId5"/>
    <p:sldId id="419" r:id="rId6"/>
    <p:sldId id="476" r:id="rId7"/>
    <p:sldId id="257" r:id="rId8"/>
    <p:sldId id="390" r:id="rId9"/>
    <p:sldId id="477" r:id="rId10"/>
    <p:sldId id="478" r:id="rId11"/>
    <p:sldId id="411" r:id="rId12"/>
    <p:sldId id="415" r:id="rId13"/>
    <p:sldId id="413" r:id="rId14"/>
    <p:sldId id="416" r:id="rId15"/>
    <p:sldId id="388" r:id="rId16"/>
    <p:sldId id="405" r:id="rId17"/>
    <p:sldId id="473" r:id="rId18"/>
    <p:sldId id="474" r:id="rId19"/>
    <p:sldId id="406" r:id="rId20"/>
    <p:sldId id="407" r:id="rId21"/>
    <p:sldId id="408" r:id="rId22"/>
    <p:sldId id="409" r:id="rId23"/>
    <p:sldId id="480" r:id="rId24"/>
    <p:sldId id="361" r:id="rId25"/>
    <p:sldId id="323" r:id="rId26"/>
    <p:sldId id="404" r:id="rId27"/>
    <p:sldId id="367" r:id="rId28"/>
    <p:sldId id="369" r:id="rId29"/>
    <p:sldId id="372" r:id="rId30"/>
    <p:sldId id="373" r:id="rId31"/>
    <p:sldId id="374" r:id="rId32"/>
    <p:sldId id="376" r:id="rId33"/>
    <p:sldId id="375" r:id="rId34"/>
    <p:sldId id="485" r:id="rId35"/>
    <p:sldId id="377" r:id="rId36"/>
    <p:sldId id="378" r:id="rId37"/>
    <p:sldId id="379" r:id="rId38"/>
    <p:sldId id="380" r:id="rId39"/>
    <p:sldId id="381" r:id="rId40"/>
    <p:sldId id="382" r:id="rId41"/>
    <p:sldId id="392" r:id="rId42"/>
    <p:sldId id="391" r:id="rId43"/>
    <p:sldId id="393" r:id="rId44"/>
    <p:sldId id="394" r:id="rId45"/>
    <p:sldId id="395" r:id="rId46"/>
    <p:sldId id="396" r:id="rId47"/>
    <p:sldId id="397" r:id="rId48"/>
    <p:sldId id="398" r:id="rId49"/>
    <p:sldId id="399" r:id="rId50"/>
    <p:sldId id="400" r:id="rId51"/>
    <p:sldId id="401" r:id="rId52"/>
    <p:sldId id="402" r:id="rId53"/>
    <p:sldId id="403" r:id="rId54"/>
    <p:sldId id="363" r:id="rId55"/>
    <p:sldId id="350" r:id="rId56"/>
    <p:sldId id="481" r:id="rId57"/>
    <p:sldId id="482" r:id="rId58"/>
    <p:sldId id="483" r:id="rId59"/>
    <p:sldId id="383" r:id="rId60"/>
    <p:sldId id="384" r:id="rId61"/>
    <p:sldId id="385" r:id="rId62"/>
    <p:sldId id="386" r:id="rId63"/>
    <p:sldId id="365" r:id="rId64"/>
    <p:sldId id="472" r:id="rId65"/>
    <p:sldId id="330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501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3750" autoAdjust="0"/>
  </p:normalViewPr>
  <p:slideViewPr>
    <p:cSldViewPr>
      <p:cViewPr>
        <p:scale>
          <a:sx n="110" d="100"/>
          <a:sy n="110" d="100"/>
        </p:scale>
        <p:origin x="1962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5CB5BB-754A-45DB-BC5F-B679C65368C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B181A1-5474-4D21-A1D6-FA1F6CB4A67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Федеральный уровень </a:t>
          </a:r>
        </a:p>
      </dgm:t>
    </dgm:pt>
    <dgm:pt modelId="{23A12BE5-AA56-4902-8261-50EE8F0C075E}" type="parTrans" cxnId="{899AA18B-A0A8-41CF-B042-AC98187CAD97}">
      <dgm:prSet/>
      <dgm:spPr/>
      <dgm:t>
        <a:bodyPr/>
        <a:lstStyle/>
        <a:p>
          <a:endParaRPr lang="ru-RU"/>
        </a:p>
      </dgm:t>
    </dgm:pt>
    <dgm:pt modelId="{1695C4B1-32B3-45C5-AAF1-3505D4690278}" type="sibTrans" cxnId="{899AA18B-A0A8-41CF-B042-AC98187CAD97}">
      <dgm:prSet/>
      <dgm:spPr/>
      <dgm:t>
        <a:bodyPr/>
        <a:lstStyle/>
        <a:p>
          <a:endParaRPr lang="ru-RU"/>
        </a:p>
      </dgm:t>
    </dgm:pt>
    <dgm:pt modelId="{08B15049-4545-4C25-81D1-8ABA76341E3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charset="0"/>
              <a:cs typeface="Arial" charset="0"/>
            </a:rPr>
            <a:t>Отраслевой нормативный уровень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>
            <a:ln>
              <a:noFill/>
            </a:ln>
            <a:solidFill>
              <a:srgbClr val="000099"/>
            </a:solidFill>
            <a:effectLst/>
            <a:latin typeface="Arial" charset="0"/>
            <a:cs typeface="Arial" charset="0"/>
          </a:endParaRPr>
        </a:p>
      </dgm:t>
    </dgm:pt>
    <dgm:pt modelId="{76D43097-34E3-4910-BEF5-560353BB8C55}" type="parTrans" cxnId="{6A02F6A5-0F77-48D3-8828-4D2114C5C132}">
      <dgm:prSet/>
      <dgm:spPr/>
      <dgm:t>
        <a:bodyPr/>
        <a:lstStyle/>
        <a:p>
          <a:endParaRPr lang="ru-RU"/>
        </a:p>
      </dgm:t>
    </dgm:pt>
    <dgm:pt modelId="{2B2DABCD-62FF-49C3-8C4E-2BF2C7A06932}" type="sibTrans" cxnId="{6A02F6A5-0F77-48D3-8828-4D2114C5C132}">
      <dgm:prSet/>
      <dgm:spPr/>
      <dgm:t>
        <a:bodyPr/>
        <a:lstStyle/>
        <a:p>
          <a:endParaRPr lang="ru-RU"/>
        </a:p>
      </dgm:t>
    </dgm:pt>
    <dgm:pt modelId="{D798AE55-7A07-4D84-B9CD-4F4CCAEC883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Методологический уровень </a:t>
          </a:r>
        </a:p>
      </dgm:t>
    </dgm:pt>
    <dgm:pt modelId="{A5F9E01C-D0AD-499C-8F6A-4C9EE81795C5}" type="parTrans" cxnId="{D53B8001-8B5A-4E94-984D-26895C094441}">
      <dgm:prSet/>
      <dgm:spPr/>
      <dgm:t>
        <a:bodyPr/>
        <a:lstStyle/>
        <a:p>
          <a:endParaRPr lang="ru-RU"/>
        </a:p>
      </dgm:t>
    </dgm:pt>
    <dgm:pt modelId="{7ED09C3A-A14D-498A-913E-C7C0CFE598D1}" type="sibTrans" cxnId="{D53B8001-8B5A-4E94-984D-26895C094441}">
      <dgm:prSet/>
      <dgm:spPr/>
      <dgm:t>
        <a:bodyPr/>
        <a:lstStyle/>
        <a:p>
          <a:endParaRPr lang="ru-RU"/>
        </a:p>
      </dgm:t>
    </dgm:pt>
    <dgm:pt modelId="{A857DF66-E906-49D3-8652-C21D57180F3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charset="0"/>
              <a:cs typeface="Arial" charset="0"/>
            </a:rPr>
            <a:t>Уровень экономического субъекта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dirty="0"/>
            <a:t>субъекты малого и среднего предпринимательства</a:t>
          </a:r>
          <a:endParaRPr kumimoji="0" lang="ru-RU" b="0" i="0" u="none" strike="noStrike" cap="none" normalizeH="0" baseline="0" dirty="0">
            <a:ln>
              <a:noFill/>
            </a:ln>
            <a:solidFill>
              <a:srgbClr val="000099"/>
            </a:solidFill>
            <a:effectLst/>
            <a:latin typeface="Arial" charset="0"/>
            <a:cs typeface="Arial" charset="0"/>
          </a:endParaRPr>
        </a:p>
      </dgm:t>
    </dgm:pt>
    <dgm:pt modelId="{03EBC331-EDB3-4B8D-9F0C-06060A6CE1A1}" type="parTrans" cxnId="{ED81EF76-40F7-46F7-9E06-1B734BA08517}">
      <dgm:prSet/>
      <dgm:spPr/>
      <dgm:t>
        <a:bodyPr/>
        <a:lstStyle/>
        <a:p>
          <a:endParaRPr lang="ru-RU"/>
        </a:p>
      </dgm:t>
    </dgm:pt>
    <dgm:pt modelId="{B8CC4FD2-26D7-44DA-80AC-BD5BCDCC0179}" type="sibTrans" cxnId="{ED81EF76-40F7-46F7-9E06-1B734BA08517}">
      <dgm:prSet/>
      <dgm:spPr/>
      <dgm:t>
        <a:bodyPr/>
        <a:lstStyle/>
        <a:p>
          <a:endParaRPr lang="ru-RU"/>
        </a:p>
      </dgm:t>
    </dgm:pt>
    <dgm:pt modelId="{A6167B21-FD65-4063-963A-CFE7F7D4C1A5}" type="pres">
      <dgm:prSet presAssocID="{B25CB5BB-754A-45DB-BC5F-B679C65368C6}" presName="Name0" presStyleCnt="0">
        <dgm:presLayoutVars>
          <dgm:dir/>
          <dgm:animLvl val="lvl"/>
          <dgm:resizeHandles val="exact"/>
        </dgm:presLayoutVars>
      </dgm:prSet>
      <dgm:spPr/>
    </dgm:pt>
    <dgm:pt modelId="{C8A71573-DCEF-4450-9431-F0B62AC5A8CA}" type="pres">
      <dgm:prSet presAssocID="{C0B181A1-5474-4D21-A1D6-FA1F6CB4A672}" presName="Name8" presStyleCnt="0"/>
      <dgm:spPr/>
    </dgm:pt>
    <dgm:pt modelId="{B06BE0EA-A072-4DEE-BEB4-FE6F00E3AE06}" type="pres">
      <dgm:prSet presAssocID="{C0B181A1-5474-4D21-A1D6-FA1F6CB4A672}" presName="level" presStyleLbl="node1" presStyleIdx="0" presStyleCnt="4">
        <dgm:presLayoutVars>
          <dgm:chMax val="1"/>
          <dgm:bulletEnabled val="1"/>
        </dgm:presLayoutVars>
      </dgm:prSet>
      <dgm:spPr/>
    </dgm:pt>
    <dgm:pt modelId="{6A92F157-E654-49F2-B63E-4BF2253ECCE8}" type="pres">
      <dgm:prSet presAssocID="{C0B181A1-5474-4D21-A1D6-FA1F6CB4A6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058FADB-87E7-4964-83AF-8916C577F2EB}" type="pres">
      <dgm:prSet presAssocID="{08B15049-4545-4C25-81D1-8ABA76341E32}" presName="Name8" presStyleCnt="0"/>
      <dgm:spPr/>
    </dgm:pt>
    <dgm:pt modelId="{BF4ACBE7-FB74-4977-91E2-FA10DEF058C5}" type="pres">
      <dgm:prSet presAssocID="{08B15049-4545-4C25-81D1-8ABA76341E32}" presName="level" presStyleLbl="node1" presStyleIdx="1" presStyleCnt="4">
        <dgm:presLayoutVars>
          <dgm:chMax val="1"/>
          <dgm:bulletEnabled val="1"/>
        </dgm:presLayoutVars>
      </dgm:prSet>
      <dgm:spPr/>
    </dgm:pt>
    <dgm:pt modelId="{22A267EE-5EF1-4A53-8BBA-EEE2F887DFEB}" type="pres">
      <dgm:prSet presAssocID="{08B15049-4545-4C25-81D1-8ABA76341E3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7E953C9-9652-410D-90C2-563B72928405}" type="pres">
      <dgm:prSet presAssocID="{D798AE55-7A07-4D84-B9CD-4F4CCAEC883F}" presName="Name8" presStyleCnt="0"/>
      <dgm:spPr/>
    </dgm:pt>
    <dgm:pt modelId="{35B51DFB-8214-4941-8DCA-DC59634B617E}" type="pres">
      <dgm:prSet presAssocID="{D798AE55-7A07-4D84-B9CD-4F4CCAEC883F}" presName="level" presStyleLbl="node1" presStyleIdx="2" presStyleCnt="4">
        <dgm:presLayoutVars>
          <dgm:chMax val="1"/>
          <dgm:bulletEnabled val="1"/>
        </dgm:presLayoutVars>
      </dgm:prSet>
      <dgm:spPr/>
    </dgm:pt>
    <dgm:pt modelId="{C5D8FC0E-8FC6-4D2F-A347-44B05F75BD7C}" type="pres">
      <dgm:prSet presAssocID="{D798AE55-7A07-4D84-B9CD-4F4CCAEC883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3143484-4949-4154-A7F2-2CAE6585F696}" type="pres">
      <dgm:prSet presAssocID="{A857DF66-E906-49D3-8652-C21D57180F38}" presName="Name8" presStyleCnt="0"/>
      <dgm:spPr/>
    </dgm:pt>
    <dgm:pt modelId="{9A8DF851-19D2-4807-ABB4-72E212EF391F}" type="pres">
      <dgm:prSet presAssocID="{A857DF66-E906-49D3-8652-C21D57180F38}" presName="level" presStyleLbl="node1" presStyleIdx="3" presStyleCnt="4">
        <dgm:presLayoutVars>
          <dgm:chMax val="1"/>
          <dgm:bulletEnabled val="1"/>
        </dgm:presLayoutVars>
      </dgm:prSet>
      <dgm:spPr/>
    </dgm:pt>
    <dgm:pt modelId="{249D4EF7-5B57-45BB-A361-1C6B8006C50A}" type="pres">
      <dgm:prSet presAssocID="{A857DF66-E906-49D3-8652-C21D57180F3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53B8001-8B5A-4E94-984D-26895C094441}" srcId="{B25CB5BB-754A-45DB-BC5F-B679C65368C6}" destId="{D798AE55-7A07-4D84-B9CD-4F4CCAEC883F}" srcOrd="2" destOrd="0" parTransId="{A5F9E01C-D0AD-499C-8F6A-4C9EE81795C5}" sibTransId="{7ED09C3A-A14D-498A-913E-C7C0CFE598D1}"/>
    <dgm:cxn modelId="{ED81EF76-40F7-46F7-9E06-1B734BA08517}" srcId="{B25CB5BB-754A-45DB-BC5F-B679C65368C6}" destId="{A857DF66-E906-49D3-8652-C21D57180F38}" srcOrd="3" destOrd="0" parTransId="{03EBC331-EDB3-4B8D-9F0C-06060A6CE1A1}" sibTransId="{B8CC4FD2-26D7-44DA-80AC-BD5BCDCC0179}"/>
    <dgm:cxn modelId="{F6CA625A-132C-4996-92AD-35F18A9CC073}" type="presOf" srcId="{08B15049-4545-4C25-81D1-8ABA76341E32}" destId="{22A267EE-5EF1-4A53-8BBA-EEE2F887DFEB}" srcOrd="1" destOrd="0" presId="urn:microsoft.com/office/officeart/2005/8/layout/pyramid1"/>
    <dgm:cxn modelId="{A2A4688B-5F85-4B8E-A113-49DA88F050EE}" type="presOf" srcId="{D798AE55-7A07-4D84-B9CD-4F4CCAEC883F}" destId="{35B51DFB-8214-4941-8DCA-DC59634B617E}" srcOrd="0" destOrd="0" presId="urn:microsoft.com/office/officeart/2005/8/layout/pyramid1"/>
    <dgm:cxn modelId="{899AA18B-A0A8-41CF-B042-AC98187CAD97}" srcId="{B25CB5BB-754A-45DB-BC5F-B679C65368C6}" destId="{C0B181A1-5474-4D21-A1D6-FA1F6CB4A672}" srcOrd="0" destOrd="0" parTransId="{23A12BE5-AA56-4902-8261-50EE8F0C075E}" sibTransId="{1695C4B1-32B3-45C5-AAF1-3505D4690278}"/>
    <dgm:cxn modelId="{D858EC8C-3FFD-45D0-BCF9-B452318D53FD}" type="presOf" srcId="{D798AE55-7A07-4D84-B9CD-4F4CCAEC883F}" destId="{C5D8FC0E-8FC6-4D2F-A347-44B05F75BD7C}" srcOrd="1" destOrd="0" presId="urn:microsoft.com/office/officeart/2005/8/layout/pyramid1"/>
    <dgm:cxn modelId="{38184598-4A9E-4810-97DC-4EE20AFE533B}" type="presOf" srcId="{A857DF66-E906-49D3-8652-C21D57180F38}" destId="{9A8DF851-19D2-4807-ABB4-72E212EF391F}" srcOrd="0" destOrd="0" presId="urn:microsoft.com/office/officeart/2005/8/layout/pyramid1"/>
    <dgm:cxn modelId="{96456EA3-4810-446E-925A-A669CC2D61F7}" type="presOf" srcId="{08B15049-4545-4C25-81D1-8ABA76341E32}" destId="{BF4ACBE7-FB74-4977-91E2-FA10DEF058C5}" srcOrd="0" destOrd="0" presId="urn:microsoft.com/office/officeart/2005/8/layout/pyramid1"/>
    <dgm:cxn modelId="{6A02F6A5-0F77-48D3-8828-4D2114C5C132}" srcId="{B25CB5BB-754A-45DB-BC5F-B679C65368C6}" destId="{08B15049-4545-4C25-81D1-8ABA76341E32}" srcOrd="1" destOrd="0" parTransId="{76D43097-34E3-4910-BEF5-560353BB8C55}" sibTransId="{2B2DABCD-62FF-49C3-8C4E-2BF2C7A06932}"/>
    <dgm:cxn modelId="{D90F6BC0-6951-45E8-8B55-F846AA226749}" type="presOf" srcId="{C0B181A1-5474-4D21-A1D6-FA1F6CB4A672}" destId="{6A92F157-E654-49F2-B63E-4BF2253ECCE8}" srcOrd="1" destOrd="0" presId="urn:microsoft.com/office/officeart/2005/8/layout/pyramid1"/>
    <dgm:cxn modelId="{86E977D1-23AA-4B43-B73B-4DD6AA602E8E}" type="presOf" srcId="{A857DF66-E906-49D3-8652-C21D57180F38}" destId="{249D4EF7-5B57-45BB-A361-1C6B8006C50A}" srcOrd="1" destOrd="0" presId="urn:microsoft.com/office/officeart/2005/8/layout/pyramid1"/>
    <dgm:cxn modelId="{8086C0F1-224E-4EF3-B743-835E35EE270A}" type="presOf" srcId="{B25CB5BB-754A-45DB-BC5F-B679C65368C6}" destId="{A6167B21-FD65-4063-963A-CFE7F7D4C1A5}" srcOrd="0" destOrd="0" presId="urn:microsoft.com/office/officeart/2005/8/layout/pyramid1"/>
    <dgm:cxn modelId="{B403C6FB-7E78-4158-AD08-B1F0A0F3B298}" type="presOf" srcId="{C0B181A1-5474-4D21-A1D6-FA1F6CB4A672}" destId="{B06BE0EA-A072-4DEE-BEB4-FE6F00E3AE06}" srcOrd="0" destOrd="0" presId="urn:microsoft.com/office/officeart/2005/8/layout/pyramid1"/>
    <dgm:cxn modelId="{B01260F3-FBBA-4D2C-B6AD-681BACF04EB3}" type="presParOf" srcId="{A6167B21-FD65-4063-963A-CFE7F7D4C1A5}" destId="{C8A71573-DCEF-4450-9431-F0B62AC5A8CA}" srcOrd="0" destOrd="0" presId="urn:microsoft.com/office/officeart/2005/8/layout/pyramid1"/>
    <dgm:cxn modelId="{83965903-22D2-46C1-8626-B1A9B6CD67E7}" type="presParOf" srcId="{C8A71573-DCEF-4450-9431-F0B62AC5A8CA}" destId="{B06BE0EA-A072-4DEE-BEB4-FE6F00E3AE06}" srcOrd="0" destOrd="0" presId="urn:microsoft.com/office/officeart/2005/8/layout/pyramid1"/>
    <dgm:cxn modelId="{FAEDD7E6-8220-4BEB-ABBE-02F822B88E5E}" type="presParOf" srcId="{C8A71573-DCEF-4450-9431-F0B62AC5A8CA}" destId="{6A92F157-E654-49F2-B63E-4BF2253ECCE8}" srcOrd="1" destOrd="0" presId="urn:microsoft.com/office/officeart/2005/8/layout/pyramid1"/>
    <dgm:cxn modelId="{B507E810-56C4-4158-B42D-C199A8CCFD83}" type="presParOf" srcId="{A6167B21-FD65-4063-963A-CFE7F7D4C1A5}" destId="{6058FADB-87E7-4964-83AF-8916C577F2EB}" srcOrd="1" destOrd="0" presId="urn:microsoft.com/office/officeart/2005/8/layout/pyramid1"/>
    <dgm:cxn modelId="{60239098-E5E3-46F2-8375-D814E34E9BC3}" type="presParOf" srcId="{6058FADB-87E7-4964-83AF-8916C577F2EB}" destId="{BF4ACBE7-FB74-4977-91E2-FA10DEF058C5}" srcOrd="0" destOrd="0" presId="urn:microsoft.com/office/officeart/2005/8/layout/pyramid1"/>
    <dgm:cxn modelId="{D88E9BF4-7937-43CD-AAB3-E2CF406943CF}" type="presParOf" srcId="{6058FADB-87E7-4964-83AF-8916C577F2EB}" destId="{22A267EE-5EF1-4A53-8BBA-EEE2F887DFEB}" srcOrd="1" destOrd="0" presId="urn:microsoft.com/office/officeart/2005/8/layout/pyramid1"/>
    <dgm:cxn modelId="{FE87FEB1-8426-4C76-83EE-C3C825906900}" type="presParOf" srcId="{A6167B21-FD65-4063-963A-CFE7F7D4C1A5}" destId="{37E953C9-9652-410D-90C2-563B72928405}" srcOrd="2" destOrd="0" presId="urn:microsoft.com/office/officeart/2005/8/layout/pyramid1"/>
    <dgm:cxn modelId="{A4A70AB2-0EA1-40BC-80C9-B3B3038E6333}" type="presParOf" srcId="{37E953C9-9652-410D-90C2-563B72928405}" destId="{35B51DFB-8214-4941-8DCA-DC59634B617E}" srcOrd="0" destOrd="0" presId="urn:microsoft.com/office/officeart/2005/8/layout/pyramid1"/>
    <dgm:cxn modelId="{58ED90CA-1516-47C4-893F-EFE8F1328351}" type="presParOf" srcId="{37E953C9-9652-410D-90C2-563B72928405}" destId="{C5D8FC0E-8FC6-4D2F-A347-44B05F75BD7C}" srcOrd="1" destOrd="0" presId="urn:microsoft.com/office/officeart/2005/8/layout/pyramid1"/>
    <dgm:cxn modelId="{FCBE291C-D1A5-4481-8909-799A9ED1DB5F}" type="presParOf" srcId="{A6167B21-FD65-4063-963A-CFE7F7D4C1A5}" destId="{A3143484-4949-4154-A7F2-2CAE6585F696}" srcOrd="3" destOrd="0" presId="urn:microsoft.com/office/officeart/2005/8/layout/pyramid1"/>
    <dgm:cxn modelId="{EDE8A2BA-9DC6-4148-B3C2-3542304A0F8B}" type="presParOf" srcId="{A3143484-4949-4154-A7F2-2CAE6585F696}" destId="{9A8DF851-19D2-4807-ABB4-72E212EF391F}" srcOrd="0" destOrd="0" presId="urn:microsoft.com/office/officeart/2005/8/layout/pyramid1"/>
    <dgm:cxn modelId="{6F3F500E-E0A7-44DC-97D2-1CEFC233B755}" type="presParOf" srcId="{A3143484-4949-4154-A7F2-2CAE6585F696}" destId="{249D4EF7-5B57-45BB-A361-1C6B8006C50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BE0EA-A072-4DEE-BEB4-FE6F00E3AE06}">
      <dsp:nvSpPr>
        <dsp:cNvPr id="0" name=""/>
        <dsp:cNvSpPr/>
      </dsp:nvSpPr>
      <dsp:spPr>
        <a:xfrm>
          <a:off x="1797220" y="0"/>
          <a:ext cx="1198147" cy="1412430"/>
        </a:xfrm>
        <a:prstGeom prst="trapezoid">
          <a:avLst>
            <a:gd name="adj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Федеральный уровень </a:t>
          </a:r>
        </a:p>
      </dsp:txBody>
      <dsp:txXfrm>
        <a:off x="1797220" y="0"/>
        <a:ext cx="1198147" cy="1412430"/>
      </dsp:txXfrm>
    </dsp:sp>
    <dsp:sp modelId="{BF4ACBE7-FB74-4977-91E2-FA10DEF058C5}">
      <dsp:nvSpPr>
        <dsp:cNvPr id="0" name=""/>
        <dsp:cNvSpPr/>
      </dsp:nvSpPr>
      <dsp:spPr>
        <a:xfrm>
          <a:off x="1198147" y="1412430"/>
          <a:ext cx="2396294" cy="1412430"/>
        </a:xfrm>
        <a:prstGeom prst="trapezoid">
          <a:avLst>
            <a:gd name="adj" fmla="val 4241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charset="0"/>
              <a:cs typeface="Arial" charset="0"/>
            </a:rPr>
            <a:t>Отраслевой нормативный уровень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400" b="0" i="0" u="none" strike="noStrike" kern="1200" cap="none" normalizeH="0" baseline="0" dirty="0">
            <a:ln>
              <a:noFill/>
            </a:ln>
            <a:solidFill>
              <a:srgbClr val="000099"/>
            </a:solidFill>
            <a:effectLst/>
            <a:latin typeface="Arial" charset="0"/>
            <a:cs typeface="Arial" charset="0"/>
          </a:endParaRPr>
        </a:p>
      </dsp:txBody>
      <dsp:txXfrm>
        <a:off x="1617498" y="1412430"/>
        <a:ext cx="1557591" cy="1412430"/>
      </dsp:txXfrm>
    </dsp:sp>
    <dsp:sp modelId="{35B51DFB-8214-4941-8DCA-DC59634B617E}">
      <dsp:nvSpPr>
        <dsp:cNvPr id="0" name=""/>
        <dsp:cNvSpPr/>
      </dsp:nvSpPr>
      <dsp:spPr>
        <a:xfrm>
          <a:off x="599073" y="2824861"/>
          <a:ext cx="3594441" cy="1412430"/>
        </a:xfrm>
        <a:prstGeom prst="trapezoid">
          <a:avLst>
            <a:gd name="adj" fmla="val 4241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Методологический уровень </a:t>
          </a:r>
        </a:p>
      </dsp:txBody>
      <dsp:txXfrm>
        <a:off x="1228100" y="2824861"/>
        <a:ext cx="2336386" cy="1412430"/>
      </dsp:txXfrm>
    </dsp:sp>
    <dsp:sp modelId="{9A8DF851-19D2-4807-ABB4-72E212EF391F}">
      <dsp:nvSpPr>
        <dsp:cNvPr id="0" name=""/>
        <dsp:cNvSpPr/>
      </dsp:nvSpPr>
      <dsp:spPr>
        <a:xfrm>
          <a:off x="0" y="4237292"/>
          <a:ext cx="4792588" cy="1412430"/>
        </a:xfrm>
        <a:prstGeom prst="trapezoid">
          <a:avLst>
            <a:gd name="adj" fmla="val 4241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charset="0"/>
              <a:cs typeface="Arial" charset="0"/>
            </a:rPr>
            <a:t>Уровень экономического субъекта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1400" kern="1200" dirty="0"/>
            <a:t>субъекты малого и среднего предпринимательства</a:t>
          </a:r>
          <a:endParaRPr kumimoji="0" lang="ru-RU" sz="1400" b="0" i="0" u="none" strike="noStrike" kern="1200" cap="none" normalizeH="0" baseline="0" dirty="0">
            <a:ln>
              <a:noFill/>
            </a:ln>
            <a:solidFill>
              <a:srgbClr val="000099"/>
            </a:solidFill>
            <a:effectLst/>
            <a:latin typeface="Arial" charset="0"/>
            <a:cs typeface="Arial" charset="0"/>
          </a:endParaRPr>
        </a:p>
      </dsp:txBody>
      <dsp:txXfrm>
        <a:off x="838702" y="4237292"/>
        <a:ext cx="3115182" cy="1412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0849-2030-40F0-95C0-50E2BD1BBB8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59C49-B4F3-4923-99FD-FC6DB89C7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80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469-8170-4862-B8E6-65D2F3805844}" type="datetime1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375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3573-DC11-41D1-876A-F724424AAF07}" type="datetime1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46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681FB-DDE1-47BF-BA7E-6858E40722C1}" type="datetime1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5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8104-905E-4E3F-8A94-BE5112DEC077}" type="datetime1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98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09155-C6EC-46FC-9AF7-43EE4A838BB3}" type="datetime1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529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869B-35EF-4B40-A08D-8D7267B7D092}" type="datetime1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59227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FD08-F982-437D-A220-26B270E5CD59}" type="datetime1">
              <a:rPr lang="ru-RU" smtClean="0"/>
              <a:pPr/>
              <a:t>05.12.2024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86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895-2476-48F8-9973-DD53AB625A50}" type="datetime1">
              <a:rPr lang="ru-RU" smtClean="0"/>
              <a:pPr/>
              <a:t>05.12.2024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13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F32-5545-44AC-8322-B96000DC23F9}" type="datetime1">
              <a:rPr lang="ru-RU" smtClean="0"/>
              <a:pPr/>
              <a:t>05.12.2024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2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C28C79B-7E75-4754-AA12-3FCF742CD115}" type="datetime1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70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869B-35EF-4B40-A08D-8D7267B7D092}" type="datetime1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68052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265869B-35EF-4B40-A08D-8D7267B7D092}" type="datetime1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50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#Par257"/><Relationship Id="rId2" Type="http://schemas.openxmlformats.org/officeDocument/2006/relationships/hyperlink" Target="#Par258"/><Relationship Id="rId1" Type="http://schemas.openxmlformats.org/officeDocument/2006/relationships/slideLayout" Target="../slideLayouts/slideLayout7.xml"/><Relationship Id="rId6" Type="http://schemas.openxmlformats.org/officeDocument/2006/relationships/hyperlink" Target="#Par262"/><Relationship Id="rId5" Type="http://schemas.openxmlformats.org/officeDocument/2006/relationships/hyperlink" Target="#Par261"/><Relationship Id="rId4" Type="http://schemas.openxmlformats.org/officeDocument/2006/relationships/hyperlink" Target="#Par256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x.mbpenza.ru/news/youtu.be/xOF-Xvo2ozE?si=xJ-AVGaq3IyrsgPH" TargetMode="External"/><Relationship Id="rId3" Type="http://schemas.openxmlformats.org/officeDocument/2006/relationships/hyperlink" Target="https://youtu.be/PW7FywI3g5s?si=_6-nZejRwZe5LWa8" TargetMode="External"/><Relationship Id="rId7" Type="http://schemas.openxmlformats.org/officeDocument/2006/relationships/hyperlink" Target="https://youtu.be/xOF-Xvo2ozE?si=xJ-AVGaq3IyrsgPH" TargetMode="External"/><Relationship Id="rId2" Type="http://schemas.openxmlformats.org/officeDocument/2006/relationships/hyperlink" Target="https://youtu.be/FDMgzTUWv-A?si=o4u_zKruqlOtLH3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TIrwMJpVC7g?si=baKvV26FErb5gyqO" TargetMode="External"/><Relationship Id="rId5" Type="http://schemas.openxmlformats.org/officeDocument/2006/relationships/hyperlink" Target="https://cx.mbpenza.ru/news/youtu.be/bHQNyKc-3GI?si=c-KSpyILwp_gi20s" TargetMode="External"/><Relationship Id="rId4" Type="http://schemas.openxmlformats.org/officeDocument/2006/relationships/hyperlink" Target="https://youtu.be/bHQNyKc-3GI?si=c-KSpyILwp_gi20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digital-platform.mcx.ru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kleverkirov@mail.ru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kleverkirov@mail.ru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68900" TargetMode="External"/><Relationship Id="rId2" Type="http://schemas.openxmlformats.org/officeDocument/2006/relationships/hyperlink" Target="https://login.consultant.ru/link/?req=doc&amp;base=LAW&amp;n=14991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#Par38"/><Relationship Id="rId5" Type="http://schemas.openxmlformats.org/officeDocument/2006/relationships/hyperlink" Target="#Par37"/><Relationship Id="rId4" Type="http://schemas.openxmlformats.org/officeDocument/2006/relationships/hyperlink" Target="#Par36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#Par37"/><Relationship Id="rId2" Type="http://schemas.openxmlformats.org/officeDocument/2006/relationships/hyperlink" Target="#Par36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68900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#Par46"/><Relationship Id="rId3" Type="http://schemas.openxmlformats.org/officeDocument/2006/relationships/hyperlink" Target="#Par38"/><Relationship Id="rId7" Type="http://schemas.openxmlformats.org/officeDocument/2006/relationships/hyperlink" Target="#Par44"/><Relationship Id="rId2" Type="http://schemas.openxmlformats.org/officeDocument/2006/relationships/hyperlink" Target="#Par37"/><Relationship Id="rId1" Type="http://schemas.openxmlformats.org/officeDocument/2006/relationships/slideLayout" Target="../slideLayouts/slideLayout7.xml"/><Relationship Id="rId6" Type="http://schemas.openxmlformats.org/officeDocument/2006/relationships/hyperlink" Target="#Par43"/><Relationship Id="rId5" Type="http://schemas.openxmlformats.org/officeDocument/2006/relationships/hyperlink" Target="#Par41"/><Relationship Id="rId4" Type="http://schemas.openxmlformats.org/officeDocument/2006/relationships/hyperlink" Target="#Par40"/><Relationship Id="rId9" Type="http://schemas.openxmlformats.org/officeDocument/2006/relationships/hyperlink" Target="#Par47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#Par28"/><Relationship Id="rId7" Type="http://schemas.openxmlformats.org/officeDocument/2006/relationships/hyperlink" Target="#Par33"/><Relationship Id="rId2" Type="http://schemas.openxmlformats.org/officeDocument/2006/relationships/hyperlink" Target="#Par31"/><Relationship Id="rId1" Type="http://schemas.openxmlformats.org/officeDocument/2006/relationships/slideLayout" Target="../slideLayouts/slideLayout7.xml"/><Relationship Id="rId6" Type="http://schemas.openxmlformats.org/officeDocument/2006/relationships/hyperlink" Target="#Par32"/><Relationship Id="rId5" Type="http://schemas.openxmlformats.org/officeDocument/2006/relationships/hyperlink" Target="#Par30"/><Relationship Id="rId4" Type="http://schemas.openxmlformats.org/officeDocument/2006/relationships/hyperlink" Target="#Par29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#Par28"/><Relationship Id="rId7" Type="http://schemas.openxmlformats.org/officeDocument/2006/relationships/hyperlink" Target="#Par33"/><Relationship Id="rId2" Type="http://schemas.openxmlformats.org/officeDocument/2006/relationships/hyperlink" Target="#Par31"/><Relationship Id="rId1" Type="http://schemas.openxmlformats.org/officeDocument/2006/relationships/slideLayout" Target="../slideLayouts/slideLayout7.xml"/><Relationship Id="rId6" Type="http://schemas.openxmlformats.org/officeDocument/2006/relationships/hyperlink" Target="#Par32"/><Relationship Id="rId5" Type="http://schemas.openxmlformats.org/officeDocument/2006/relationships/hyperlink" Target="#Par30"/><Relationship Id="rId4" Type="http://schemas.openxmlformats.org/officeDocument/2006/relationships/hyperlink" Target="#Par29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7F2A8333A152620B82DC8B3D40828EE2228E5F554908B162BAD09E2DB21FBC0083FB8E63E46D78CF2965165CB732g9P" TargetMode="External"/><Relationship Id="rId2" Type="http://schemas.openxmlformats.org/officeDocument/2006/relationships/hyperlink" Target="consultantplus://offline/ref=7F2A8333A152620B82DC8B3D40828EE2278B545D4901B162BAD09E2DB21FBC0083FB8E63E46D78CF2965165CB732g9P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41135&amp;dst=101916" TargetMode="External"/><Relationship Id="rId2" Type="http://schemas.openxmlformats.org/officeDocument/2006/relationships/hyperlink" Target="file:///D:\&#1043;&#1088;&#1091;&#1076;&#1094;&#1099;&#1085;&#1072;\&#1053;&#1055;&#1040;\199-&#1053;.docx#P3158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file:///D:\&#1043;&#1088;&#1091;&#1076;&#1094;&#1099;&#1085;&#1072;\&#1053;&#1055;&#1040;\199-&#1053;.docx#P2931" TargetMode="External"/><Relationship Id="rId7" Type="http://schemas.openxmlformats.org/officeDocument/2006/relationships/hyperlink" Target="file:///D:\&#1043;&#1088;&#1091;&#1076;&#1094;&#1099;&#1085;&#1072;\&#1053;&#1055;&#1040;\199-&#1053;.docx#P2927" TargetMode="External"/><Relationship Id="rId2" Type="http://schemas.openxmlformats.org/officeDocument/2006/relationships/hyperlink" Target="file:///D:\&#1043;&#1088;&#1091;&#1076;&#1094;&#1099;&#1085;&#1072;\&#1053;&#1055;&#1040;\199-&#1053;.docx#P292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D:\&#1043;&#1088;&#1091;&#1076;&#1094;&#1099;&#1085;&#1072;\&#1053;&#1055;&#1040;\199-&#1053;.docx#P2925" TargetMode="External"/><Relationship Id="rId5" Type="http://schemas.openxmlformats.org/officeDocument/2006/relationships/hyperlink" Target="file:///D:\&#1043;&#1088;&#1091;&#1076;&#1094;&#1099;&#1085;&#1072;\&#1053;&#1055;&#1040;\199-&#1053;.docx#P2922" TargetMode="External"/><Relationship Id="rId4" Type="http://schemas.openxmlformats.org/officeDocument/2006/relationships/hyperlink" Target="https://login.consultant.ru/link/?req=doc&amp;base=LAW&amp;n=441135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#Par3495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41135&amp;date=03.07.2023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mailto:kleverkirov@mail.ru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a.me/+7953942009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412776"/>
            <a:ext cx="8280920" cy="2592288"/>
          </a:xfrm>
        </p:spPr>
        <p:txBody>
          <a:bodyPr>
            <a:normAutofit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096700"/>
            <a:ext cx="8280920" cy="1620812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</a:pP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Составление ведомственной отчетности победителями конкурса,</a:t>
            </a:r>
          </a:p>
          <a:p>
            <a:pPr algn="ctr">
              <a:lnSpc>
                <a:spcPct val="170000"/>
              </a:lnSpc>
            </a:pP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получившим  грантовую поддержку </a:t>
            </a:r>
          </a:p>
          <a:p>
            <a:pPr algn="ctr">
              <a:lnSpc>
                <a:spcPct val="170000"/>
              </a:lnSpc>
            </a:pP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01 января 2025 год»</a:t>
            </a:r>
            <a:endParaRPr lang="ru-RU" sz="14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626138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Киров, 2024 год </a:t>
            </a:r>
          </a:p>
        </p:txBody>
      </p:sp>
      <p:pic>
        <p:nvPicPr>
          <p:cNvPr id="1026" name="Picture 2" descr="C:\Users\Владелец\Desktop\7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536" y="3814212"/>
            <a:ext cx="8352928" cy="2376264"/>
          </a:xfrm>
          <a:prstGeom prst="rect">
            <a:avLst/>
          </a:prstGeom>
          <a:noFill/>
        </p:spPr>
      </p:pic>
      <p:pic>
        <p:nvPicPr>
          <p:cNvPr id="6" name="Picture 3" descr="http://dsx-kirov.ru/images/header-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35869" cy="12321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332656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</p:txBody>
      </p:sp>
      <p:pic>
        <p:nvPicPr>
          <p:cNvPr id="8" name="Picture 812" descr="https://static1.bigstockphoto.com/1/7/2/large1500/271970413.jpg"/>
          <p:cNvPicPr>
            <a:picLocks noChangeAspect="1" noChangeArrowheads="1"/>
          </p:cNvPicPr>
          <p:nvPr/>
        </p:nvPicPr>
        <p:blipFill>
          <a:blip r:embed="rId4" cstate="print"/>
          <a:srcRect r="-89" b="10042"/>
          <a:stretch>
            <a:fillRect/>
          </a:stretch>
        </p:blipFill>
        <p:spPr bwMode="auto">
          <a:xfrm>
            <a:off x="7919864" y="0"/>
            <a:ext cx="122413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708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3381F-422D-6347-30F2-AC9927724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412776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9D39E4-D466-92CF-0234-15BBEC71863A}"/>
              </a:ext>
            </a:extLst>
          </p:cNvPr>
          <p:cNvSpPr txBox="1"/>
          <p:nvPr/>
        </p:nvSpPr>
        <p:spPr>
          <a:xfrm>
            <a:off x="1655676" y="116632"/>
            <a:ext cx="5832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Схема формирования учетной информации в крестьянских (фермерских) хозяйствах при использовании обычной формы ведения учета</a:t>
            </a:r>
          </a:p>
        </p:txBody>
      </p:sp>
    </p:spTree>
    <p:extLst>
      <p:ext uri="{BB962C8B-B14F-4D97-AF65-F5344CB8AC3E}">
        <p14:creationId xmlns:p14="http://schemas.microsoft.com/office/powerpoint/2010/main" val="2027415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C63DF1-4043-65C5-DACD-72DD198D8D78}"/>
              </a:ext>
            </a:extLst>
          </p:cNvPr>
          <p:cNvSpPr txBox="1"/>
          <p:nvPr/>
        </p:nvSpPr>
        <p:spPr>
          <a:xfrm>
            <a:off x="0" y="3820"/>
            <a:ext cx="90364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КНИГА</a:t>
            </a:r>
          </a:p>
          <a:p>
            <a:pPr algn="ctr"/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УЧЕТА ДОХОДОВ И РАСХОДОВ ИНДИВИДУАЛЬНЫХ ПРЕДПРИНИМАТЕЛЕЙ, ПРИМЕНЯЮЩИХ СИСТЕМУ НАЛОГООБЛОЖЕНИЯ ДЛЯ СЕЛЬСКОХОЗЯЙСТВЕННЫХ ТОВАРОПРОИЗВОДИТЕЛЕЙ (ЕДИНЫЙ СЕЛЬСКОХОЗЯЙСТВЕННЫЙ НАЛОГ) </a:t>
            </a:r>
            <a:endParaRPr lang="ru-RU" dirty="0">
              <a:highlight>
                <a:srgbClr val="00FF00"/>
              </a:highligh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289225-29E1-9807-89F9-B2D65E31B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 t="22001" r="64175" b="17800"/>
          <a:stretch/>
        </p:blipFill>
        <p:spPr>
          <a:xfrm>
            <a:off x="2267744" y="957926"/>
            <a:ext cx="5040560" cy="5711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34018E-60E8-C36C-D1C3-332144C63B61}"/>
              </a:ext>
            </a:extLst>
          </p:cNvPr>
          <p:cNvSpPr txBox="1"/>
          <p:nvPr/>
        </p:nvSpPr>
        <p:spPr>
          <a:xfrm>
            <a:off x="14611" y="3429000"/>
            <a:ext cx="23042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Фамилия, имя, </a:t>
            </a:r>
          </a:p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отчество </a:t>
            </a:r>
          </a:p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предпринимателя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9230C-468C-B77D-2C4B-9CB71B60ACAF}"/>
              </a:ext>
            </a:extLst>
          </p:cNvPr>
          <p:cNvSpPr txBox="1"/>
          <p:nvPr/>
        </p:nvSpPr>
        <p:spPr>
          <a:xfrm>
            <a:off x="395536" y="2924944"/>
            <a:ext cx="11338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B9F40F-02E9-C69C-EF0F-2739C168BAD6}"/>
              </a:ext>
            </a:extLst>
          </p:cNvPr>
          <p:cNvSpPr txBox="1"/>
          <p:nvPr/>
        </p:nvSpPr>
        <p:spPr>
          <a:xfrm>
            <a:off x="368755" y="4478872"/>
            <a:ext cx="8438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ИНН</a:t>
            </a:r>
            <a:endParaRPr lang="ru-R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79B8A-3E81-DF16-3DE0-13E94FCF5546}"/>
              </a:ext>
            </a:extLst>
          </p:cNvPr>
          <p:cNvSpPr txBox="1"/>
          <p:nvPr/>
        </p:nvSpPr>
        <p:spPr>
          <a:xfrm>
            <a:off x="7434064" y="5229200"/>
            <a:ext cx="17099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Номера расчетных и иных счетов, открытых в банках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38C212-5F88-C21D-500B-52F665F12A12}"/>
              </a:ext>
            </a:extLst>
          </p:cNvPr>
          <p:cNvSpPr txBox="1"/>
          <p:nvPr/>
        </p:nvSpPr>
        <p:spPr>
          <a:xfrm>
            <a:off x="8156376" y="2948955"/>
            <a:ext cx="775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ДАТА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D3039F1-48DB-4591-7625-2B39E150F509}"/>
              </a:ext>
            </a:extLst>
          </p:cNvPr>
          <p:cNvCxnSpPr>
            <a:cxnSpLocks/>
          </p:cNvCxnSpPr>
          <p:nvPr/>
        </p:nvCxnSpPr>
        <p:spPr>
          <a:xfrm>
            <a:off x="962472" y="3087816"/>
            <a:ext cx="1737320" cy="512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76E2FDF7-B1D5-21AF-80FF-869BE76B603E}"/>
              </a:ext>
            </a:extLst>
          </p:cNvPr>
          <p:cNvCxnSpPr>
            <a:cxnSpLocks/>
          </p:cNvCxnSpPr>
          <p:nvPr/>
        </p:nvCxnSpPr>
        <p:spPr>
          <a:xfrm>
            <a:off x="1212635" y="3702937"/>
            <a:ext cx="1045609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6EC3FD51-8656-E79A-E341-8420D2672BFF}"/>
              </a:ext>
            </a:extLst>
          </p:cNvPr>
          <p:cNvCxnSpPr>
            <a:cxnSpLocks/>
          </p:cNvCxnSpPr>
          <p:nvPr/>
        </p:nvCxnSpPr>
        <p:spPr>
          <a:xfrm>
            <a:off x="962472" y="4632760"/>
            <a:ext cx="1233153" cy="956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35014D65-252E-5DDE-A7F3-79C1D8053B3E}"/>
              </a:ext>
            </a:extLst>
          </p:cNvPr>
          <p:cNvCxnSpPr>
            <a:cxnSpLocks/>
          </p:cNvCxnSpPr>
          <p:nvPr/>
        </p:nvCxnSpPr>
        <p:spPr>
          <a:xfrm flipH="1">
            <a:off x="5724128" y="5517232"/>
            <a:ext cx="1709936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5BE0B45-30E9-5B9B-848C-BE96AC411637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236296" y="3102844"/>
            <a:ext cx="92008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901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DCC474C-2EB7-1015-48AD-50908D4C4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337308"/>
              </p:ext>
            </p:extLst>
          </p:nvPr>
        </p:nvGraphicFramePr>
        <p:xfrm>
          <a:off x="251520" y="476672"/>
          <a:ext cx="8433053" cy="5380006"/>
        </p:xfrm>
        <a:graphic>
          <a:graphicData uri="http://schemas.openxmlformats.org/drawingml/2006/table">
            <a:tbl>
              <a:tblPr/>
              <a:tblGrid>
                <a:gridCol w="670401">
                  <a:extLst>
                    <a:ext uri="{9D8B030D-6E8A-4147-A177-3AD203B41FA5}">
                      <a16:colId xmlns:a16="http://schemas.microsoft.com/office/drawing/2014/main" val="745871094"/>
                    </a:ext>
                  </a:extLst>
                </a:gridCol>
                <a:gridCol w="1285009">
                  <a:extLst>
                    <a:ext uri="{9D8B030D-6E8A-4147-A177-3AD203B41FA5}">
                      <a16:colId xmlns:a16="http://schemas.microsoft.com/office/drawing/2014/main" val="2022249579"/>
                    </a:ext>
                  </a:extLst>
                </a:gridCol>
                <a:gridCol w="3137741">
                  <a:extLst>
                    <a:ext uri="{9D8B030D-6E8A-4147-A177-3AD203B41FA5}">
                      <a16:colId xmlns:a16="http://schemas.microsoft.com/office/drawing/2014/main" val="844192542"/>
                    </a:ext>
                  </a:extLst>
                </a:gridCol>
                <a:gridCol w="1545341">
                  <a:extLst>
                    <a:ext uri="{9D8B030D-6E8A-4147-A177-3AD203B41FA5}">
                      <a16:colId xmlns:a16="http://schemas.microsoft.com/office/drawing/2014/main" val="924291017"/>
                    </a:ext>
                  </a:extLst>
                </a:gridCol>
                <a:gridCol w="1794561">
                  <a:extLst>
                    <a:ext uri="{9D8B030D-6E8A-4147-A177-3AD203B41FA5}">
                      <a16:colId xmlns:a16="http://schemas.microsoft.com/office/drawing/2014/main" val="1219453038"/>
                    </a:ext>
                  </a:extLst>
                </a:gridCol>
              </a:tblGrid>
              <a:tr h="612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номер первичного документа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операции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учитываемые при исчислении налоговой базы (рублей)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учитываемые при исчислении налоговой базы (рублей)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68412"/>
                  </a:ext>
                </a:extLst>
              </a:tr>
              <a:tr h="231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23088"/>
                  </a:ext>
                </a:extLst>
              </a:tr>
              <a:tr h="231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067440"/>
                  </a:ext>
                </a:extLst>
              </a:tr>
              <a:tr h="656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17.10.2024 N 22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 аванс в размере 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за продукцию по Договору поставки от 17.0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.2024 N 0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148 500,00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219226"/>
                  </a:ext>
                </a:extLst>
              </a:tr>
              <a:tr h="887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13.11.2024 N 37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Перечисление арендной платы помещения по Договору аренды от 29.12.2023 N 17-ар за январь 2024 г.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35 000,00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942710"/>
                  </a:ext>
                </a:extLst>
              </a:tr>
              <a:tr h="672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27.11.2024 N 38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Перечисление оплаты по счету ООО "</a:t>
                      </a:r>
                      <a:r>
                        <a:rPr lang="ru-RU" sz="1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СтройГигант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 от 22.02.2024 N 158к за строительные материалы, списанные для ремонта тракторного парка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12 500,00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014512"/>
                  </a:ext>
                </a:extLst>
              </a:tr>
              <a:tr h="7505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4 квартал</a:t>
                      </a:r>
                    </a:p>
                  </a:txBody>
                  <a:tcPr marL="39370" marR="39370" marT="64770" marB="647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100" kern="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649004"/>
                  </a:ext>
                </a:extLst>
              </a:tr>
              <a:tr h="423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год</a:t>
                      </a:r>
                    </a:p>
                  </a:txBody>
                  <a:tcPr marL="39370" marR="39370" marT="64770" marB="647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100" kern="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5055312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28CBBF5-089E-098D-7ABD-C3CDF6A829F6}"/>
              </a:ext>
            </a:extLst>
          </p:cNvPr>
          <p:cNvSpPr txBox="1"/>
          <p:nvPr/>
        </p:nvSpPr>
        <p:spPr>
          <a:xfrm>
            <a:off x="107504" y="11663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Доходы и расходы</a:t>
            </a:r>
          </a:p>
        </p:txBody>
      </p:sp>
    </p:spTree>
    <p:extLst>
      <p:ext uri="{BB962C8B-B14F-4D97-AF65-F5344CB8AC3E}">
        <p14:creationId xmlns:p14="http://schemas.microsoft.com/office/powerpoint/2010/main" val="723137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8BD61-D48E-22C9-283D-6F3D43D3F23C}"/>
              </a:ext>
            </a:extLst>
          </p:cNvPr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Расчет расходов налогоплательщика на приобретение (сооружение, изготовление), достройку, дооборудование, реконструкцию, модернизацию и техническое перевооружение) основных средств, а также расходы на приобретение (создание самим налогоплательщиком) нематериальных активов, учитываемых при исчислении налоговой базы</a:t>
            </a:r>
          </a:p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единому сельскохозяйственному налогу</a:t>
            </a:r>
          </a:p>
          <a:p>
            <a:pPr indent="342900" algn="just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2F43ED7-C58C-DC85-E55A-BF3839AA5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686504"/>
              </p:ext>
            </p:extLst>
          </p:nvPr>
        </p:nvGraphicFramePr>
        <p:xfrm>
          <a:off x="0" y="966616"/>
          <a:ext cx="9108503" cy="5558728"/>
        </p:xfrm>
        <a:graphic>
          <a:graphicData uri="http://schemas.openxmlformats.org/drawingml/2006/table">
            <a:tbl>
              <a:tblPr/>
              <a:tblGrid>
                <a:gridCol w="399388">
                  <a:extLst>
                    <a:ext uri="{9D8B030D-6E8A-4147-A177-3AD203B41FA5}">
                      <a16:colId xmlns:a16="http://schemas.microsoft.com/office/drawing/2014/main" val="26468139"/>
                    </a:ext>
                  </a:extLst>
                </a:gridCol>
                <a:gridCol w="559143">
                  <a:extLst>
                    <a:ext uri="{9D8B030D-6E8A-4147-A177-3AD203B41FA5}">
                      <a16:colId xmlns:a16="http://schemas.microsoft.com/office/drawing/2014/main" val="2282134726"/>
                    </a:ext>
                  </a:extLst>
                </a:gridCol>
                <a:gridCol w="559143">
                  <a:extLst>
                    <a:ext uri="{9D8B030D-6E8A-4147-A177-3AD203B41FA5}">
                      <a16:colId xmlns:a16="http://schemas.microsoft.com/office/drawing/2014/main" val="3220102732"/>
                    </a:ext>
                  </a:extLst>
                </a:gridCol>
                <a:gridCol w="554935">
                  <a:extLst>
                    <a:ext uri="{9D8B030D-6E8A-4147-A177-3AD203B41FA5}">
                      <a16:colId xmlns:a16="http://schemas.microsoft.com/office/drawing/2014/main" val="1565431282"/>
                    </a:ext>
                  </a:extLst>
                </a:gridCol>
                <a:gridCol w="457972">
                  <a:extLst>
                    <a:ext uri="{9D8B030D-6E8A-4147-A177-3AD203B41FA5}">
                      <a16:colId xmlns:a16="http://schemas.microsoft.com/office/drawing/2014/main" val="3914518509"/>
                    </a:ext>
                  </a:extLst>
                </a:gridCol>
                <a:gridCol w="537880">
                  <a:extLst>
                    <a:ext uri="{9D8B030D-6E8A-4147-A177-3AD203B41FA5}">
                      <a16:colId xmlns:a16="http://schemas.microsoft.com/office/drawing/2014/main" val="730063630"/>
                    </a:ext>
                  </a:extLst>
                </a:gridCol>
                <a:gridCol w="455475">
                  <a:extLst>
                    <a:ext uri="{9D8B030D-6E8A-4147-A177-3AD203B41FA5}">
                      <a16:colId xmlns:a16="http://schemas.microsoft.com/office/drawing/2014/main" val="3629325348"/>
                    </a:ext>
                  </a:extLst>
                </a:gridCol>
                <a:gridCol w="990859">
                  <a:extLst>
                    <a:ext uri="{9D8B030D-6E8A-4147-A177-3AD203B41FA5}">
                      <a16:colId xmlns:a16="http://schemas.microsoft.com/office/drawing/2014/main" val="3019443916"/>
                    </a:ext>
                  </a:extLst>
                </a:gridCol>
                <a:gridCol w="546371">
                  <a:extLst>
                    <a:ext uri="{9D8B030D-6E8A-4147-A177-3AD203B41FA5}">
                      <a16:colId xmlns:a16="http://schemas.microsoft.com/office/drawing/2014/main" val="1723559682"/>
                    </a:ext>
                  </a:extLst>
                </a:gridCol>
                <a:gridCol w="769900">
                  <a:extLst>
                    <a:ext uri="{9D8B030D-6E8A-4147-A177-3AD203B41FA5}">
                      <a16:colId xmlns:a16="http://schemas.microsoft.com/office/drawing/2014/main" val="3779124855"/>
                    </a:ext>
                  </a:extLst>
                </a:gridCol>
                <a:gridCol w="878654">
                  <a:extLst>
                    <a:ext uri="{9D8B030D-6E8A-4147-A177-3AD203B41FA5}">
                      <a16:colId xmlns:a16="http://schemas.microsoft.com/office/drawing/2014/main" val="129217848"/>
                    </a:ext>
                  </a:extLst>
                </a:gridCol>
                <a:gridCol w="658288">
                  <a:extLst>
                    <a:ext uri="{9D8B030D-6E8A-4147-A177-3AD203B41FA5}">
                      <a16:colId xmlns:a16="http://schemas.microsoft.com/office/drawing/2014/main" val="4143454403"/>
                    </a:ext>
                  </a:extLst>
                </a:gridCol>
                <a:gridCol w="659241">
                  <a:extLst>
                    <a:ext uri="{9D8B030D-6E8A-4147-A177-3AD203B41FA5}">
                      <a16:colId xmlns:a16="http://schemas.microsoft.com/office/drawing/2014/main" val="886330084"/>
                    </a:ext>
                  </a:extLst>
                </a:gridCol>
                <a:gridCol w="584826">
                  <a:extLst>
                    <a:ext uri="{9D8B030D-6E8A-4147-A177-3AD203B41FA5}">
                      <a16:colId xmlns:a16="http://schemas.microsoft.com/office/drawing/2014/main" val="2529185518"/>
                    </a:ext>
                  </a:extLst>
                </a:gridCol>
                <a:gridCol w="496428">
                  <a:extLst>
                    <a:ext uri="{9D8B030D-6E8A-4147-A177-3AD203B41FA5}">
                      <a16:colId xmlns:a16="http://schemas.microsoft.com/office/drawing/2014/main" val="3330677142"/>
                    </a:ext>
                  </a:extLst>
                </a:gridCol>
              </a:tblGrid>
              <a:tr h="5558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оплаты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подачи документов на государственную регистрацию объектов основных средств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ввода в эксплуатацию объекта основных средств или принятия к учету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Первоначальная стоимость приобретенного (сооруженного, изготовленного) объекта основных средств или приобретенного (созданного самим налогоплательщиком) объекта нематериальных активов (рублей)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полезного использования объекта основных средств или нематериальных активов (количество лет)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Остаточная стоимость приобретенных (сооруженных, изготовленных) основных средств или приобретенных (созданных самим налогоплательщиком) нематериальных активов, а также расходы на достройку, дооборудование, реконструкцию, модернизацию и техническое перевооружение основных средств (рублей)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полугодий эксплуатации в налоговом периоде оплаченного и введенного в эксплуатацию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стоимости приобретенного (сооруженного, изготовленного) объекта основных средств или приобретенного (созданного самим налогоплательщиком) объекта нематериальных активов, принимаемая в расходы за налоговый период (%)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стоимости приобретенного (сооруженного, изготовленного) объекта основных средств или приобретенного (созданного самим налогоплательщиком) объекта нематериальных активов, принимаемая в расходы в каждом полугодии налогового периода (%)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file" tooltip="10"/>
                        </a:rPr>
                        <a:t>графа 10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file" tooltip="9"/>
                        </a:rPr>
                        <a:t>графа 9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расходов, учитываемая при исчислении налоговой базы (рублей), в том числе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Учтено в составе расходов при исчислении налоговой базы за предыдущие налоговые периоды применения единого сельскохозяйственного налога (рублей) (графа 13 Раздела II Книги учета доходов и расходов за предыдущие налоговые периоды)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Оставшаяся часть расходов, подлежащая списанию в последующих отчетных (налоговых) периодах (рублей)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file" tooltip="8"/>
                        </a:rPr>
                        <a:t>графа 8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file" tooltip="13"/>
                        </a:rPr>
                        <a:t>графа 13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file" tooltip="14"/>
                        </a:rPr>
                        <a:t>графа 14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выбытия (реализации)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520517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80204CE5-A493-39C3-A9B1-46F4DB0C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14001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8911" tIns="914112" rIns="35866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96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626CB58-50F5-7AE3-B3EC-F7EE57D3A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804565"/>
              </p:ext>
            </p:extLst>
          </p:nvPr>
        </p:nvGraphicFramePr>
        <p:xfrm>
          <a:off x="539552" y="773996"/>
          <a:ext cx="8229601" cy="2937724"/>
        </p:xfrm>
        <a:graphic>
          <a:graphicData uri="http://schemas.openxmlformats.org/drawingml/2006/table">
            <a:tbl>
              <a:tblPr/>
              <a:tblGrid>
                <a:gridCol w="442393">
                  <a:extLst>
                    <a:ext uri="{9D8B030D-6E8A-4147-A177-3AD203B41FA5}">
                      <a16:colId xmlns:a16="http://schemas.microsoft.com/office/drawing/2014/main" val="1654204637"/>
                    </a:ext>
                  </a:extLst>
                </a:gridCol>
                <a:gridCol w="559346">
                  <a:extLst>
                    <a:ext uri="{9D8B030D-6E8A-4147-A177-3AD203B41FA5}">
                      <a16:colId xmlns:a16="http://schemas.microsoft.com/office/drawing/2014/main" val="2781537082"/>
                    </a:ext>
                  </a:extLst>
                </a:gridCol>
                <a:gridCol w="459356">
                  <a:extLst>
                    <a:ext uri="{9D8B030D-6E8A-4147-A177-3AD203B41FA5}">
                      <a16:colId xmlns:a16="http://schemas.microsoft.com/office/drawing/2014/main" val="2102715487"/>
                    </a:ext>
                  </a:extLst>
                </a:gridCol>
                <a:gridCol w="411525">
                  <a:extLst>
                    <a:ext uri="{9D8B030D-6E8A-4147-A177-3AD203B41FA5}">
                      <a16:colId xmlns:a16="http://schemas.microsoft.com/office/drawing/2014/main" val="788074014"/>
                    </a:ext>
                  </a:extLst>
                </a:gridCol>
                <a:gridCol w="413781">
                  <a:extLst>
                    <a:ext uri="{9D8B030D-6E8A-4147-A177-3AD203B41FA5}">
                      <a16:colId xmlns:a16="http://schemas.microsoft.com/office/drawing/2014/main" val="2750646343"/>
                    </a:ext>
                  </a:extLst>
                </a:gridCol>
                <a:gridCol w="485979">
                  <a:extLst>
                    <a:ext uri="{9D8B030D-6E8A-4147-A177-3AD203B41FA5}">
                      <a16:colId xmlns:a16="http://schemas.microsoft.com/office/drawing/2014/main" val="1971089690"/>
                    </a:ext>
                  </a:extLst>
                </a:gridCol>
                <a:gridCol w="411525">
                  <a:extLst>
                    <a:ext uri="{9D8B030D-6E8A-4147-A177-3AD203B41FA5}">
                      <a16:colId xmlns:a16="http://schemas.microsoft.com/office/drawing/2014/main" val="840615756"/>
                    </a:ext>
                  </a:extLst>
                </a:gridCol>
                <a:gridCol w="895248">
                  <a:extLst>
                    <a:ext uri="{9D8B030D-6E8A-4147-A177-3AD203B41FA5}">
                      <a16:colId xmlns:a16="http://schemas.microsoft.com/office/drawing/2014/main" val="801953200"/>
                    </a:ext>
                  </a:extLst>
                </a:gridCol>
                <a:gridCol w="493650">
                  <a:extLst>
                    <a:ext uri="{9D8B030D-6E8A-4147-A177-3AD203B41FA5}">
                      <a16:colId xmlns:a16="http://schemas.microsoft.com/office/drawing/2014/main" val="1461594824"/>
                    </a:ext>
                  </a:extLst>
                </a:gridCol>
                <a:gridCol w="514406">
                  <a:extLst>
                    <a:ext uri="{9D8B030D-6E8A-4147-A177-3AD203B41FA5}">
                      <a16:colId xmlns:a16="http://schemas.microsoft.com/office/drawing/2014/main" val="2075124639"/>
                    </a:ext>
                  </a:extLst>
                </a:gridCol>
                <a:gridCol w="588409">
                  <a:extLst>
                    <a:ext uri="{9D8B030D-6E8A-4147-A177-3AD203B41FA5}">
                      <a16:colId xmlns:a16="http://schemas.microsoft.com/office/drawing/2014/main" val="621949907"/>
                    </a:ext>
                  </a:extLst>
                </a:gridCol>
                <a:gridCol w="567652">
                  <a:extLst>
                    <a:ext uri="{9D8B030D-6E8A-4147-A177-3AD203B41FA5}">
                      <a16:colId xmlns:a16="http://schemas.microsoft.com/office/drawing/2014/main" val="1690568680"/>
                    </a:ext>
                  </a:extLst>
                </a:gridCol>
                <a:gridCol w="413781">
                  <a:extLst>
                    <a:ext uri="{9D8B030D-6E8A-4147-A177-3AD203B41FA5}">
                      <a16:colId xmlns:a16="http://schemas.microsoft.com/office/drawing/2014/main" val="1213402133"/>
                    </a:ext>
                  </a:extLst>
                </a:gridCol>
                <a:gridCol w="595629">
                  <a:extLst>
                    <a:ext uri="{9D8B030D-6E8A-4147-A177-3AD203B41FA5}">
                      <a16:colId xmlns:a16="http://schemas.microsoft.com/office/drawing/2014/main" val="2995916849"/>
                    </a:ext>
                  </a:extLst>
                </a:gridCol>
                <a:gridCol w="528395">
                  <a:extLst>
                    <a:ext uri="{9D8B030D-6E8A-4147-A177-3AD203B41FA5}">
                      <a16:colId xmlns:a16="http://schemas.microsoft.com/office/drawing/2014/main" val="3544648418"/>
                    </a:ext>
                  </a:extLst>
                </a:gridCol>
                <a:gridCol w="448526">
                  <a:extLst>
                    <a:ext uri="{9D8B030D-6E8A-4147-A177-3AD203B41FA5}">
                      <a16:colId xmlns:a16="http://schemas.microsoft.com/office/drawing/2014/main" val="2459809673"/>
                    </a:ext>
                  </a:extLst>
                </a:gridCol>
              </a:tblGrid>
              <a:tr h="2218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118275"/>
                  </a:ext>
                </a:extLst>
              </a:tr>
              <a:tr h="6394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Трактор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15.03.2024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20.03.24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26.04.2024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115 000,00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115000,00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57 500,00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723152"/>
                  </a:ext>
                </a:extLst>
              </a:tr>
              <a:tr h="2218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481082"/>
                  </a:ext>
                </a:extLst>
              </a:tr>
              <a:tr h="6394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отчетный (налоговый) период</a:t>
                      </a:r>
                    </a:p>
                  </a:txBody>
                  <a:tcPr marL="27996" marR="27996" marT="46059" marB="4605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05161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6470176-1B1C-7839-107B-4C42D5794C0B}"/>
              </a:ext>
            </a:extLst>
          </p:cNvPr>
          <p:cNvSpPr txBox="1"/>
          <p:nvPr/>
        </p:nvSpPr>
        <p:spPr>
          <a:xfrm>
            <a:off x="0" y="40466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endParaRPr kumimoji="0" lang="ru-RU" sz="18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20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D2341F-CC22-1A8A-F186-AC5D02F068F1}"/>
              </a:ext>
            </a:extLst>
          </p:cNvPr>
          <p:cNvSpPr txBox="1"/>
          <p:nvPr/>
        </p:nvSpPr>
        <p:spPr>
          <a:xfrm>
            <a:off x="1727744" y="218761"/>
            <a:ext cx="64807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2024 года </a:t>
            </a:r>
            <a:r>
              <a:rPr lang="ru-RU" b="1" u="sng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действовует</a:t>
            </a:r>
            <a:r>
              <a:rPr lang="ru-RU" b="1" u="sng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новая автоматизированная система сбора и обработки специализированной отчетности </a:t>
            </a:r>
          </a:p>
          <a:p>
            <a:pPr algn="ctr"/>
            <a:r>
              <a:rPr lang="ru-RU" b="1" u="sng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АПК «Модуль сбора отчетности». </a:t>
            </a:r>
          </a:p>
          <a:p>
            <a:endParaRPr lang="ru-RU" dirty="0">
              <a:solidFill>
                <a:srgbClr val="000000"/>
              </a:solidFill>
              <a:highlight>
                <a:srgbClr val="F9F8F4"/>
              </a:highlight>
              <a:latin typeface="montserrat" panose="000005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2ED5B6-BD27-BAD6-84ED-A2D1D6CDB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4" t="27879" r="40744" b="7071"/>
          <a:stretch/>
        </p:blipFill>
        <p:spPr>
          <a:xfrm>
            <a:off x="539552" y="1696089"/>
            <a:ext cx="3717519" cy="2584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F912B-5093-CA50-FD72-CD36CDCDAB3B}"/>
              </a:ext>
            </a:extLst>
          </p:cNvPr>
          <p:cNvSpPr txBox="1"/>
          <p:nvPr/>
        </p:nvSpPr>
        <p:spPr>
          <a:xfrm>
            <a:off x="2627784" y="4437112"/>
            <a:ext cx="46806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Отчетность крестьянских фермерских хозяйств будет формироваться из заполненного фермерами единого листа показателей (далее – ЕЛП), что позволит значительно сократить сроки формирования, согласования и направления отчетов в орган управления АПК.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1E8C8-1AE2-41C0-EF55-BDFB7098E219}"/>
              </a:ext>
            </a:extLst>
          </p:cNvPr>
          <p:cNvSpPr txBox="1"/>
          <p:nvPr/>
        </p:nvSpPr>
        <p:spPr>
          <a:xfrm>
            <a:off x="4644008" y="2204602"/>
            <a:ext cx="4275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лист показателей включает в себя все показатели финансово-хозяйственной деятельности грантополучателей</a:t>
            </a:r>
          </a:p>
        </p:txBody>
      </p:sp>
    </p:spTree>
    <p:extLst>
      <p:ext uri="{BB962C8B-B14F-4D97-AF65-F5344CB8AC3E}">
        <p14:creationId xmlns:p14="http://schemas.microsoft.com/office/powerpoint/2010/main" val="3978521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BBA11DA-3E40-A132-C44E-A9BC11D90E30}"/>
              </a:ext>
            </a:extLst>
          </p:cNvPr>
          <p:cNvSpPr txBox="1"/>
          <p:nvPr/>
        </p:nvSpPr>
        <p:spPr>
          <a:xfrm>
            <a:off x="467544" y="2348880"/>
            <a:ext cx="835292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effectLst/>
                <a:highlight>
                  <a:srgbClr val="F9F8F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Видеоинструкции к просмотру: </a:t>
            </a:r>
          </a:p>
          <a:p>
            <a:pPr algn="ctr"/>
            <a:endParaRPr lang="ru-RU" sz="2000" b="1" i="0" dirty="0">
              <a:solidFill>
                <a:srgbClr val="FF0000"/>
              </a:solidFill>
              <a:effectLst/>
              <a:highlight>
                <a:srgbClr val="F9F8F4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2"/>
              </a:rPr>
              <a:t>1. Заполнение единого листа показателей 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marL="342900" indent="-342900" algn="l">
              <a:buAutoNum type="arabicPeriod"/>
            </a:pPr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3"/>
              </a:rPr>
              <a:t>2. Заявка на доступ СХТП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4"/>
              </a:rPr>
              <a:t>3. Личный кабинет СХТП в системе </a:t>
            </a:r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5"/>
              </a:rPr>
              <a:t>Модуль сбора отчетности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6"/>
              </a:rPr>
              <a:t>4. Проверка ФЛК 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7"/>
              </a:rPr>
              <a:t>5. Электронная цифровая подпись в системе </a:t>
            </a:r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4"/>
              </a:rPr>
              <a:t>"</a:t>
            </a:r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8"/>
              </a:rPr>
              <a:t>Модуль сбора отчетности"</a:t>
            </a:r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539F61-FF92-21FF-1787-5C24D20E9E13}"/>
              </a:ext>
            </a:extLst>
          </p:cNvPr>
          <p:cNvSpPr txBox="1"/>
          <p:nvPr/>
        </p:nvSpPr>
        <p:spPr>
          <a:xfrm>
            <a:off x="123332" y="1373383"/>
            <a:ext cx="3656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https://yandex.ru/video/preview/8081606189094613247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C3B7E0-9025-5B6B-2F30-8730EE135D95}"/>
              </a:ext>
            </a:extLst>
          </p:cNvPr>
          <p:cNvSpPr txBox="1"/>
          <p:nvPr/>
        </p:nvSpPr>
        <p:spPr>
          <a:xfrm>
            <a:off x="123332" y="357589"/>
            <a:ext cx="3728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Вебинар на тему "Единый лист показателей. Как работать в системе"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6EDFD-F852-EFFE-77A8-65682E0097E4}"/>
              </a:ext>
            </a:extLst>
          </p:cNvPr>
          <p:cNvSpPr txBox="1"/>
          <p:nvPr/>
        </p:nvSpPr>
        <p:spPr>
          <a:xfrm>
            <a:off x="5339685" y="1377763"/>
            <a:ext cx="3656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https://www.fond83.ru/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Руководство%20пользователя%20(СХТП).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pdf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724658-551C-CF0E-3AF2-9A32EB989D22}"/>
              </a:ext>
            </a:extLst>
          </p:cNvPr>
          <p:cNvSpPr txBox="1"/>
          <p:nvPr/>
        </p:nvSpPr>
        <p:spPr>
          <a:xfrm>
            <a:off x="5076056" y="357589"/>
            <a:ext cx="3955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Руководство пользователя по работе в системе «МОДУЛЬ СБОРА ОТЧЕТОСТИ»</a:t>
            </a:r>
          </a:p>
        </p:txBody>
      </p:sp>
    </p:spTree>
    <p:extLst>
      <p:ext uri="{BB962C8B-B14F-4D97-AF65-F5344CB8AC3E}">
        <p14:creationId xmlns:p14="http://schemas.microsoft.com/office/powerpoint/2010/main" val="1770872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928E05-7321-6E9F-B832-D040EC25CB89}"/>
              </a:ext>
            </a:extLst>
          </p:cNvPr>
          <p:cNvSpPr txBox="1"/>
          <p:nvPr/>
        </p:nvSpPr>
        <p:spPr>
          <a:xfrm>
            <a:off x="0" y="116632"/>
            <a:ext cx="9144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сокращения</a:t>
            </a: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–комплексная  информационная  система сбора  и  обработки  специализированной отчетности АПК.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АПК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–агропромышленный комплекс.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МСО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–модуль сбора отчетности.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ЕСИА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–единая   система   идентификации   и   аутентификации   в   инфраструктуре, обеспечивающей   информационно-технологическое   взаимодействие   информационных   систем, используемых для предоставления государственных и муниципальных услуг в электронной форме.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ОУ АПК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–орган управления АПК.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26BBE-329C-4498-F965-F8D4347F532F}"/>
              </a:ext>
            </a:extLst>
          </p:cNvPr>
          <p:cNvSpPr txBox="1"/>
          <p:nvPr/>
        </p:nvSpPr>
        <p:spPr>
          <a:xfrm>
            <a:off x="755576" y="3140968"/>
            <a:ext cx="74888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Авторизация и доступ к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СистемеСтартовая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 страница входа в Систему располагается по</a:t>
            </a:r>
          </a:p>
          <a:p>
            <a:pPr algn="ctr"/>
            <a:endParaRPr lang="ru-RU" b="0" i="0" dirty="0">
              <a:solidFill>
                <a:srgbClr val="000000"/>
              </a:solidFill>
              <a:effectLst/>
              <a:highlight>
                <a:srgbClr val="00FF00"/>
              </a:highlight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 ссылке: 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hlinkClick r:id="rId2"/>
              </a:rPr>
              <a:t>https://digital-platform.mcx.ru/</a:t>
            </a:r>
            <a:endParaRPr lang="ru-RU" b="0" i="0" dirty="0">
              <a:solidFill>
                <a:srgbClr val="000000"/>
              </a:solidFill>
              <a:effectLst/>
              <a:highlight>
                <a:srgbClr val="00FF00"/>
              </a:highlight>
              <a:latin typeface="Arial" panose="020B0604020202020204" pitchFamily="34" charset="0"/>
            </a:endParaRPr>
          </a:p>
          <a:p>
            <a:pPr algn="ctr"/>
            <a:endParaRPr lang="ru-RU" dirty="0">
              <a:solidFill>
                <a:srgbClr val="000000"/>
              </a:solidFill>
              <a:highlight>
                <a:srgbClr val="00FF00"/>
              </a:highlight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Войти в Систему через Госуслуги (ЕСИА).</a:t>
            </a:r>
            <a:b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</a:br>
            <a:endParaRPr lang="ru-RU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85720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005BF1-36EF-53C0-EA26-53C3C0B89C00}"/>
              </a:ext>
            </a:extLst>
          </p:cNvPr>
          <p:cNvSpPr txBox="1"/>
          <p:nvPr/>
        </p:nvSpPr>
        <p:spPr>
          <a:xfrm>
            <a:off x="539552" y="116632"/>
            <a:ext cx="78843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Вход с использованием ЕСИА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авторизации через ЕСИА (госуслуги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выбрать соответствующий вариант (логин и пароль на начальной странице при этом типе авторизации вводить не нужно):На открывшейся странице следует ввести данные своего аккаунта на Госуслугах и нажать на кнопку «Войти»: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1CA903-DDC0-A9AC-97DA-826E4185D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8" t="4119" r="37095" b="45085"/>
          <a:stretch/>
        </p:blipFill>
        <p:spPr>
          <a:xfrm>
            <a:off x="2267744" y="2204864"/>
            <a:ext cx="4824536" cy="41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11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597784-B159-10BE-707C-42BB1AC9A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9"/>
          <a:stretch/>
        </p:blipFill>
        <p:spPr>
          <a:xfrm>
            <a:off x="35496" y="1052736"/>
            <a:ext cx="9001000" cy="517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65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Крестьянское (фермерское) хозяйство (КФХ)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это малая экономическая структура сельского хозяйства,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которая зачастую решает серьезные продовольственные вопросы в определенном районе.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753F33-EFDB-4778-AF4A-FFA6A3FDE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83" y="1772816"/>
            <a:ext cx="7683433" cy="433779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2171FE-C861-15C7-91E6-D38E64D7C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15" y="980728"/>
            <a:ext cx="8924484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6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0E25E3-16FB-D79C-FCA6-F173E7F0F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988746"/>
            <a:ext cx="8676456" cy="48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09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E3957-AF68-837F-27EA-5ACED879D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8" b="44840"/>
          <a:stretch/>
        </p:blipFill>
        <p:spPr>
          <a:xfrm>
            <a:off x="281725" y="3439568"/>
            <a:ext cx="8580550" cy="3168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68349B-EF52-D292-7C64-AFB94493BCFE}"/>
              </a:ext>
            </a:extLst>
          </p:cNvPr>
          <p:cNvSpPr txBox="1"/>
          <p:nvPr/>
        </p:nvSpPr>
        <p:spPr>
          <a:xfrm>
            <a:off x="12290" y="7810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заявки на доступ(актуально только при первом входе через ЕСИА)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 интерфейсе  заявки  часть  полей  уже  будут  заполнены  информацией  с  портала  Госуслуг. Такие поля отмечены пиктограммой . Оставшиеся поля подлежат заполнению непосредственно в интерфейсе заявки.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«Орган управления АПК по месту регистрации» нужно выбрать Субъект РФ </a:t>
            </a:r>
            <a:r>
              <a:rPr lang="ru-RU" b="1" i="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сельского хозяйства и продовольствия Кировской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5B899FF-50C5-2DF2-9674-18FB92FA56E6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979712" y="2316134"/>
            <a:ext cx="2604578" cy="269704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033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03178A-76E0-9C32-D594-956DFB9942DE}"/>
              </a:ext>
            </a:extLst>
          </p:cNvPr>
          <p:cNvSpPr txBox="1"/>
          <p:nvPr/>
        </p:nvSpPr>
        <p:spPr>
          <a:xfrm>
            <a:off x="107504" y="188640"/>
            <a:ext cx="892899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сдачи отчетности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грант </a:t>
            </a:r>
            <a:r>
              <a:rPr lang="ru-RU" dirty="0" err="1"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Агростартап</a:t>
            </a:r>
            <a:endParaRPr lang="ru-RU" dirty="0">
              <a:highlight>
                <a:srgbClr val="FFFF00"/>
              </a:highligh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финансово-экономическом состоянии победителя конкурса, получившего грантовую поддержку в рамках регионального проекта «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Акселерация субъектов малого и среднего предпринимательства в Кировской области»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Отчет о достижении значений результатов предоставления Субсидии за 2024 год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(на электронную почту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kleverkirov@mail.ru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предоставляется до 10 января 2025 г.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сдают только </a:t>
            </a:r>
            <a:r>
              <a:rPr lang="ru-RU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грантовики</a:t>
            </a: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2023, 2024 год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тчет о реализации плана мероприятий по достижению результатов предоставления</a:t>
            </a:r>
          </a:p>
          <a:p>
            <a:pPr algn="ctr"/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Субсидии (контрольных точек).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предоставляется до 10 января 2025 г.</a:t>
            </a: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 проверку в Центр компетенций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kleverkirov@mail.ru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Представляется в министерство сельского хозяйства и продовольствия Кировской области</a:t>
            </a:r>
            <a:r>
              <a:rPr lang="ru-RU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на электронную почту </a:t>
            </a:r>
            <a:r>
              <a:rPr lang="ru-RU" sz="18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mfh43@mail.ru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019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2592" y="364911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сдачи отчетности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highlight>
                <a:srgbClr val="FFFF00"/>
              </a:highligh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грант Семейная ферма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финансово-экономическом состоянии победителя конкурса, получившего грантовую поддержку.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Отчет о реализации плана мероприятий по достижению результатов предоставления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Субсидии за 2024 год. </a:t>
            </a:r>
            <a:endParaRPr lang="ru-RU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предоставляется до 20 января 2025 г. </a:t>
            </a: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сдают только </a:t>
            </a:r>
            <a:r>
              <a:rPr lang="ru-RU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грантовики</a:t>
            </a: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2023, 2024 год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тчет о реализации плана мероприятий по достижению результатов предоставления</a:t>
            </a:r>
          </a:p>
          <a:p>
            <a:pPr algn="ctr"/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Субсидии (контрольных точек).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предоставляется до 10 января 2025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 проверку в Центр компетенций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kleverkirov@mail.ru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Представляется в министерство сельского хозяйства и продовольствия Кировской области</a:t>
            </a:r>
            <a:r>
              <a:rPr lang="ru-RU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на электронную почту </a:t>
            </a:r>
            <a:r>
              <a:rPr lang="ru-RU" sz="1800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mfh43@mail.ru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9755"/>
            <a:ext cx="9144000" cy="6573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Документы-основания для составления отчетности за 2024 г.: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88840"/>
            <a:ext cx="4104456" cy="748680"/>
          </a:xfrm>
        </p:spPr>
        <p:txBody>
          <a:bodyPr>
            <a:normAutofit/>
          </a:bodyPr>
          <a:lstStyle/>
          <a:p>
            <a:pPr marL="514350" indent="-51435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65773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Бизнес –план , а в случаях внесения изменений –актуализированный бизнес-план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242" y="3150985"/>
            <a:ext cx="3114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Соглашение </a:t>
            </a:r>
          </a:p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(доп. соглашение)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заключенное с министерством (с приложением показателей по контрольным точкам)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0BD414-F0BF-1A46-1048-9518B7832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337" y="617770"/>
            <a:ext cx="2942615" cy="2077383"/>
          </a:xfrm>
          <a:prstGeom prst="rect">
            <a:avLst/>
          </a:prstGeom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AE1DDFD9-0FB3-514B-C2ED-FBDBFC69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72" y="2973184"/>
            <a:ext cx="2780056" cy="211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4FAAF5-9E41-2FCB-D517-FA9E1D22AA6F}"/>
              </a:ext>
            </a:extLst>
          </p:cNvPr>
          <p:cNvSpPr txBox="1"/>
          <p:nvPr/>
        </p:nvSpPr>
        <p:spPr>
          <a:xfrm>
            <a:off x="5292080" y="334267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Статистическая отчетность: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Фермер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Фермер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50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F99CD2-1F43-762D-DFD5-45DA6F5910EE}"/>
              </a:ext>
            </a:extLst>
          </p:cNvPr>
          <p:cNvSpPr txBox="1"/>
          <p:nvPr/>
        </p:nvSpPr>
        <p:spPr>
          <a:xfrm>
            <a:off x="107504" y="188640"/>
            <a:ext cx="849694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5B611-CB4C-2C77-58CE-1534351C7890}"/>
              </a:ext>
            </a:extLst>
          </p:cNvPr>
          <p:cNvSpPr txBox="1"/>
          <p:nvPr/>
        </p:nvSpPr>
        <p:spPr>
          <a:xfrm>
            <a:off x="899592" y="988859"/>
            <a:ext cx="69847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финансово-экономическом состоянии победителя конкурса, получившего грантовую поддержку в рамках регионального проекта «Акселерация субъектов малого и среднего предпринимательства в Кировской области»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rgbClr val="FF0066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01 января 2025 год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4326E-6DF2-AADC-FB7C-D470608CFB33}"/>
              </a:ext>
            </a:extLst>
          </p:cNvPr>
          <p:cNvSpPr txBox="1"/>
          <p:nvPr/>
        </p:nvSpPr>
        <p:spPr>
          <a:xfrm>
            <a:off x="1448780" y="2815436"/>
            <a:ext cx="6174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Отчет сдают все </a:t>
            </a:r>
            <a:r>
              <a:rPr lang="ru-RU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грантовики</a:t>
            </a:r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2020, 2021, 2022, 2023, 2024 год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95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A6B9183-5196-6E9F-79B3-32E3416BF7EC}"/>
              </a:ext>
            </a:extLst>
          </p:cNvPr>
          <p:cNvSpPr txBox="1"/>
          <p:nvPr/>
        </p:nvSpPr>
        <p:spPr>
          <a:xfrm>
            <a:off x="161764" y="-2322"/>
            <a:ext cx="882047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министерства сельского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хозяйства и продовольствия Кировской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17.04.2024 № 21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финансово-экономическом состоянии победителя конкурса, получившего грантовую поддержку в рамках регионального проекта «Акселерация субъектов малого и среднего предпринимательства в Кировской области», </a:t>
            </a:r>
          </a:p>
          <a:p>
            <a:pPr algn="ctr"/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«01» января 2025 года</a:t>
            </a:r>
          </a:p>
          <a:p>
            <a:pPr algn="ctr"/>
            <a:endParaRPr lang="ru-RU" sz="1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____________________Иванов Иван Иванович_____________________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(наименование победителя конкурса)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Представляется в министерство сельского хозяйства и продовольствия Кировской области победителем конкурса по отбору заявителей для предоставления грантов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из областного бюджета на создание и (или) развитие хозяйств 1 раз в квартал не позднее 10-го числа квартала, следующего за отчетным, на бумажном носителе и в электронном формате на адрес электронной почты mfh43@mail.ru.</a:t>
            </a:r>
          </a:p>
        </p:txBody>
      </p:sp>
    </p:spTree>
    <p:extLst>
      <p:ext uri="{BB962C8B-B14F-4D97-AF65-F5344CB8AC3E}">
        <p14:creationId xmlns:p14="http://schemas.microsoft.com/office/powerpoint/2010/main" val="3301852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12EF5-92DD-169E-9169-8A411DFC2D7B}"/>
              </a:ext>
            </a:extLst>
          </p:cNvPr>
          <p:cNvSpPr txBox="1"/>
          <p:nvPr/>
        </p:nvSpPr>
        <p:spPr>
          <a:xfrm>
            <a:off x="0" y="20880"/>
            <a:ext cx="9036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Информация о крестьянском (фермерском) хозяйстве или индивидуальном предпринимателе – главе крестьянского (фермерского) хозяйства (далее – КФХ или ИП), получившем грант «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0130224-2F65-09B6-8588-5021B814D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433016"/>
              </p:ext>
            </p:extLst>
          </p:nvPr>
        </p:nvGraphicFramePr>
        <p:xfrm>
          <a:off x="143510" y="465453"/>
          <a:ext cx="8856979" cy="6359766"/>
        </p:xfrm>
        <a:graphic>
          <a:graphicData uri="http://schemas.openxmlformats.org/drawingml/2006/table">
            <a:tbl>
              <a:tblPr/>
              <a:tblGrid>
                <a:gridCol w="400357">
                  <a:extLst>
                    <a:ext uri="{9D8B030D-6E8A-4147-A177-3AD203B41FA5}">
                      <a16:colId xmlns:a16="http://schemas.microsoft.com/office/drawing/2014/main" val="1904971429"/>
                    </a:ext>
                  </a:extLst>
                </a:gridCol>
                <a:gridCol w="448355">
                  <a:extLst>
                    <a:ext uri="{9D8B030D-6E8A-4147-A177-3AD203B41FA5}">
                      <a16:colId xmlns:a16="http://schemas.microsoft.com/office/drawing/2014/main" val="1834640514"/>
                    </a:ext>
                  </a:extLst>
                </a:gridCol>
                <a:gridCol w="352359">
                  <a:extLst>
                    <a:ext uri="{9D8B030D-6E8A-4147-A177-3AD203B41FA5}">
                      <a16:colId xmlns:a16="http://schemas.microsoft.com/office/drawing/2014/main" val="4180678884"/>
                    </a:ext>
                  </a:extLst>
                </a:gridCol>
                <a:gridCol w="352359">
                  <a:extLst>
                    <a:ext uri="{9D8B030D-6E8A-4147-A177-3AD203B41FA5}">
                      <a16:colId xmlns:a16="http://schemas.microsoft.com/office/drawing/2014/main" val="2115692090"/>
                    </a:ext>
                  </a:extLst>
                </a:gridCol>
                <a:gridCol w="416168">
                  <a:extLst>
                    <a:ext uri="{9D8B030D-6E8A-4147-A177-3AD203B41FA5}">
                      <a16:colId xmlns:a16="http://schemas.microsoft.com/office/drawing/2014/main" val="3471799516"/>
                    </a:ext>
                  </a:extLst>
                </a:gridCol>
                <a:gridCol w="723353">
                  <a:extLst>
                    <a:ext uri="{9D8B030D-6E8A-4147-A177-3AD203B41FA5}">
                      <a16:colId xmlns:a16="http://schemas.microsoft.com/office/drawing/2014/main" val="4056429761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2301098943"/>
                    </a:ext>
                  </a:extLst>
                </a:gridCol>
                <a:gridCol w="399792">
                  <a:extLst>
                    <a:ext uri="{9D8B030D-6E8A-4147-A177-3AD203B41FA5}">
                      <a16:colId xmlns:a16="http://schemas.microsoft.com/office/drawing/2014/main" val="955581378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2645548902"/>
                    </a:ext>
                  </a:extLst>
                </a:gridCol>
                <a:gridCol w="560161">
                  <a:extLst>
                    <a:ext uri="{9D8B030D-6E8A-4147-A177-3AD203B41FA5}">
                      <a16:colId xmlns:a16="http://schemas.microsoft.com/office/drawing/2014/main" val="142883708"/>
                    </a:ext>
                  </a:extLst>
                </a:gridCol>
                <a:gridCol w="560161">
                  <a:extLst>
                    <a:ext uri="{9D8B030D-6E8A-4147-A177-3AD203B41FA5}">
                      <a16:colId xmlns:a16="http://schemas.microsoft.com/office/drawing/2014/main" val="2668804557"/>
                    </a:ext>
                  </a:extLst>
                </a:gridCol>
                <a:gridCol w="560726">
                  <a:extLst>
                    <a:ext uri="{9D8B030D-6E8A-4147-A177-3AD203B41FA5}">
                      <a16:colId xmlns:a16="http://schemas.microsoft.com/office/drawing/2014/main" val="667786060"/>
                    </a:ext>
                  </a:extLst>
                </a:gridCol>
                <a:gridCol w="400357">
                  <a:extLst>
                    <a:ext uri="{9D8B030D-6E8A-4147-A177-3AD203B41FA5}">
                      <a16:colId xmlns:a16="http://schemas.microsoft.com/office/drawing/2014/main" val="3877938150"/>
                    </a:ext>
                  </a:extLst>
                </a:gridCol>
                <a:gridCol w="400357">
                  <a:extLst>
                    <a:ext uri="{9D8B030D-6E8A-4147-A177-3AD203B41FA5}">
                      <a16:colId xmlns:a16="http://schemas.microsoft.com/office/drawing/2014/main" val="32041955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556636774"/>
                    </a:ext>
                  </a:extLst>
                </a:gridCol>
                <a:gridCol w="399792">
                  <a:extLst>
                    <a:ext uri="{9D8B030D-6E8A-4147-A177-3AD203B41FA5}">
                      <a16:colId xmlns:a16="http://schemas.microsoft.com/office/drawing/2014/main" val="3075221481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1761695546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369223507"/>
                    </a:ext>
                  </a:extLst>
                </a:gridCol>
                <a:gridCol w="479977">
                  <a:extLst>
                    <a:ext uri="{9D8B030D-6E8A-4147-A177-3AD203B41FA5}">
                      <a16:colId xmlns:a16="http://schemas.microsoft.com/office/drawing/2014/main" val="1270406074"/>
                    </a:ext>
                  </a:extLst>
                </a:gridCol>
              </a:tblGrid>
              <a:tr h="1353188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лия, имя,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отчест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 (после-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днее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при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-чии) главы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 полу-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-теля гран-та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Иден-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фика-цион-ный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номер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пла-тель-щика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(далее - ИНН)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Основной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ственный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ционный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номер/основ-ной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государ-ственный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ционный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номер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-дуального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предприни-мателя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(далее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соответ-ственно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ОГРН, ОГРНИП)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рожде-ния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главы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реги-стра-ции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нало-говом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органе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зова-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полу-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ченное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главой КФХ, ИП (при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 данных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Адрес регистра-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месту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жительст-ва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контакт-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телефон, адрес электрон-ной почты (послед-нее - при наличии) главы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муници-пального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образова-ния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террито-рии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которого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стриро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КФХ, ИП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ОКТМО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населен-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пункта, на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которого находит-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членов КФХ (включая главу), человек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мичес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деятель-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ОКВЭД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который получен грант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полученного гранта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воз-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врате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средств гранта (во-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зврат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полном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-ме/час-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тич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014878"/>
                  </a:ext>
                </a:extLst>
              </a:tr>
              <a:tr h="7373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 чле-нов семьи главы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</a:t>
                      </a:r>
                      <a:r>
                        <a:rPr lang="ru-RU" sz="12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16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графа1</a:t>
                      </a:r>
                      <a:r>
                        <a:rPr lang="ru-RU" sz="12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7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2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8)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550331"/>
                  </a:ext>
                </a:extLst>
              </a:tr>
              <a:tr h="2134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субъек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-та Россий-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Федера-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729473"/>
                  </a:ext>
                </a:extLst>
              </a:tr>
              <a:tr h="161233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897266"/>
                  </a:ext>
                </a:extLst>
              </a:tr>
              <a:tr h="174761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ИП Иванов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Иван Иванович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 Иванович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ж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или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4345 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3194350000 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1990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05.02.2022 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высшее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612601, Киров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обль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Санчурс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МО,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д.Мир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89127150914, nika15@bk.ru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Санчурский муниципальный округ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330222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01.11 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если был возврат гранта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791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103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4A756EB-7747-A537-9074-FAF9DF1DE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58446"/>
              </p:ext>
            </p:extLst>
          </p:nvPr>
        </p:nvGraphicFramePr>
        <p:xfrm>
          <a:off x="0" y="416511"/>
          <a:ext cx="9090250" cy="6422288"/>
        </p:xfrm>
        <a:graphic>
          <a:graphicData uri="http://schemas.openxmlformats.org/drawingml/2006/table">
            <a:tbl>
              <a:tblPr/>
              <a:tblGrid>
                <a:gridCol w="384707">
                  <a:extLst>
                    <a:ext uri="{9D8B030D-6E8A-4147-A177-3AD203B41FA5}">
                      <a16:colId xmlns:a16="http://schemas.microsoft.com/office/drawing/2014/main" val="2500723971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907391391"/>
                    </a:ext>
                  </a:extLst>
                </a:gridCol>
                <a:gridCol w="384706">
                  <a:extLst>
                    <a:ext uri="{9D8B030D-6E8A-4147-A177-3AD203B41FA5}">
                      <a16:colId xmlns:a16="http://schemas.microsoft.com/office/drawing/2014/main" val="2165814481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3850107809"/>
                    </a:ext>
                  </a:extLst>
                </a:gridCol>
                <a:gridCol w="384706">
                  <a:extLst>
                    <a:ext uri="{9D8B030D-6E8A-4147-A177-3AD203B41FA5}">
                      <a16:colId xmlns:a16="http://schemas.microsoft.com/office/drawing/2014/main" val="3851001080"/>
                    </a:ext>
                  </a:extLst>
                </a:gridCol>
                <a:gridCol w="461213">
                  <a:extLst>
                    <a:ext uri="{9D8B030D-6E8A-4147-A177-3AD203B41FA5}">
                      <a16:colId xmlns:a16="http://schemas.microsoft.com/office/drawing/2014/main" val="662939606"/>
                    </a:ext>
                  </a:extLst>
                </a:gridCol>
                <a:gridCol w="384706">
                  <a:extLst>
                    <a:ext uri="{9D8B030D-6E8A-4147-A177-3AD203B41FA5}">
                      <a16:colId xmlns:a16="http://schemas.microsoft.com/office/drawing/2014/main" val="1827123498"/>
                    </a:ext>
                  </a:extLst>
                </a:gridCol>
                <a:gridCol w="384706">
                  <a:extLst>
                    <a:ext uri="{9D8B030D-6E8A-4147-A177-3AD203B41FA5}">
                      <a16:colId xmlns:a16="http://schemas.microsoft.com/office/drawing/2014/main" val="1020041762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2293378653"/>
                    </a:ext>
                  </a:extLst>
                </a:gridCol>
                <a:gridCol w="384706">
                  <a:extLst>
                    <a:ext uri="{9D8B030D-6E8A-4147-A177-3AD203B41FA5}">
                      <a16:colId xmlns:a16="http://schemas.microsoft.com/office/drawing/2014/main" val="885766430"/>
                    </a:ext>
                  </a:extLst>
                </a:gridCol>
                <a:gridCol w="384706">
                  <a:extLst>
                    <a:ext uri="{9D8B030D-6E8A-4147-A177-3AD203B41FA5}">
                      <a16:colId xmlns:a16="http://schemas.microsoft.com/office/drawing/2014/main" val="2108630447"/>
                    </a:ext>
                  </a:extLst>
                </a:gridCol>
                <a:gridCol w="538262">
                  <a:extLst>
                    <a:ext uri="{9D8B030D-6E8A-4147-A177-3AD203B41FA5}">
                      <a16:colId xmlns:a16="http://schemas.microsoft.com/office/drawing/2014/main" val="181216483"/>
                    </a:ext>
                  </a:extLst>
                </a:gridCol>
                <a:gridCol w="538807">
                  <a:extLst>
                    <a:ext uri="{9D8B030D-6E8A-4147-A177-3AD203B41FA5}">
                      <a16:colId xmlns:a16="http://schemas.microsoft.com/office/drawing/2014/main" val="1252887280"/>
                    </a:ext>
                  </a:extLst>
                </a:gridCol>
                <a:gridCol w="538807">
                  <a:extLst>
                    <a:ext uri="{9D8B030D-6E8A-4147-A177-3AD203B41FA5}">
                      <a16:colId xmlns:a16="http://schemas.microsoft.com/office/drawing/2014/main" val="2072744870"/>
                    </a:ext>
                  </a:extLst>
                </a:gridCol>
                <a:gridCol w="461756">
                  <a:extLst>
                    <a:ext uri="{9D8B030D-6E8A-4147-A177-3AD203B41FA5}">
                      <a16:colId xmlns:a16="http://schemas.microsoft.com/office/drawing/2014/main" val="2838380605"/>
                    </a:ext>
                  </a:extLst>
                </a:gridCol>
                <a:gridCol w="461756">
                  <a:extLst>
                    <a:ext uri="{9D8B030D-6E8A-4147-A177-3AD203B41FA5}">
                      <a16:colId xmlns:a16="http://schemas.microsoft.com/office/drawing/2014/main" val="2494170939"/>
                    </a:ext>
                  </a:extLst>
                </a:gridCol>
                <a:gridCol w="461213">
                  <a:extLst>
                    <a:ext uri="{9D8B030D-6E8A-4147-A177-3AD203B41FA5}">
                      <a16:colId xmlns:a16="http://schemas.microsoft.com/office/drawing/2014/main" val="2599891292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2296657473"/>
                    </a:ext>
                  </a:extLst>
                </a:gridCol>
                <a:gridCol w="461213">
                  <a:extLst>
                    <a:ext uri="{9D8B030D-6E8A-4147-A177-3AD203B41FA5}">
                      <a16:colId xmlns:a16="http://schemas.microsoft.com/office/drawing/2014/main" val="594407102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1628156732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91565528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3494138085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4280004156"/>
                    </a:ext>
                  </a:extLst>
                </a:gridCol>
              </a:tblGrid>
              <a:tr h="594262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по-след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нее - при на-ли-чии)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-вы КФХ, ИП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-нов-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-ци-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-зова-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тер-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рито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заре-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гист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 проекта создания и (или) развития хозяйства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Использовано средств гранта (с учетом средств получателя гранта) в соответствии с планом расходов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114279"/>
                  </a:ext>
                </a:extLst>
              </a:tr>
              <a:tr h="2682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7 = 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графа 8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file"/>
                        </a:rPr>
                        <a:t>графа 9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учас-тков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раз-ра-бот-ка про-ект-ной до-ку-ме-нта-ции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строи-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тельство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ремонт,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модерни-зация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(или) пере-устрой-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-вод-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ствен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склад-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ских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зданий,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поме-щений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при-строек и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соору-жений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подклю-чение произ-водст-венных и склад-ских зданий, поме-щений, при-строек и (или) соору-жений к электри-ческим, водо-, газо- и тепло-провод-ным сетям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хозяй-ствен-ных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-вот-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пти-цы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рыбо-поса-доч-ного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-ала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обрете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тары, обору-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ствен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-ной тех-ники и авто-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биль-ного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-спорта, желе-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дорож-ных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соста-вов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внесение средств в неделимый фонд сельско-хозяйствен-ного потре-бительского кооператива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приоб-ретение поса-дочного мате-риала для заклад-ки много-летних наса-ждений, в том числе вино-град-ных и земля-ники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погашение основного долга по кредитам и займам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при-об-ре-те-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сре-дств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тных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сне-го-ход-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до-став-ка и 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мон-таж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обо-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тех-ни-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-спор-та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791764"/>
                  </a:ext>
                </a:extLst>
              </a:tr>
              <a:tr h="17930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-теля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156814"/>
                  </a:ext>
                </a:extLst>
              </a:tr>
              <a:tr h="25033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чис-ле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за-ем-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адрес в пределах места нахождения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зай-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(банк/СКПК)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826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506636"/>
                  </a:ext>
                </a:extLst>
              </a:tr>
              <a:tr h="75726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</a:t>
                      </a:r>
                    </a:p>
                    <a:p>
                      <a:pPr algn="ctr"/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3300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3000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300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3300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05326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C4A8D5-98BA-3F26-D5A6-8CDD774EC8D3}"/>
              </a:ext>
            </a:extLst>
          </p:cNvPr>
          <p:cNvSpPr txBox="1"/>
          <p:nvPr/>
        </p:nvSpPr>
        <p:spPr>
          <a:xfrm>
            <a:off x="0" y="19201"/>
            <a:ext cx="9036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2. Сведения о расходах средств гранта "</a:t>
            </a:r>
            <a:r>
              <a:rPr lang="ru-RU" sz="1200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", полученных КФХ и ИП, реализующими проекты создания и (или) развития хозяйства</a:t>
            </a:r>
            <a:endParaRPr lang="ru-RU" sz="1200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71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80FE9FB-B856-9455-7EF2-F394B91C8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0"/>
          <a:stretch/>
        </p:blipFill>
        <p:spPr bwMode="auto">
          <a:xfrm>
            <a:off x="0" y="116632"/>
            <a:ext cx="91440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795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2FBA7-07F2-79D7-B784-5C87F20234CE}"/>
              </a:ext>
            </a:extLst>
          </p:cNvPr>
          <p:cNvSpPr txBox="1"/>
          <p:nvPr/>
        </p:nvSpPr>
        <p:spPr>
          <a:xfrm>
            <a:off x="0" y="25152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3. Сведения о приобретении имущества КФХ и ИП, получившими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F6F76F7-C2C4-8ECB-B560-613A9A12F4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056227"/>
              </p:ext>
            </p:extLst>
          </p:nvPr>
        </p:nvGraphicFramePr>
        <p:xfrm>
          <a:off x="107504" y="404665"/>
          <a:ext cx="8928992" cy="5188091"/>
        </p:xfrm>
        <a:graphic>
          <a:graphicData uri="http://schemas.openxmlformats.org/drawingml/2006/table">
            <a:tbl>
              <a:tblPr/>
              <a:tblGrid>
                <a:gridCol w="391531">
                  <a:extLst>
                    <a:ext uri="{9D8B030D-6E8A-4147-A177-3AD203B41FA5}">
                      <a16:colId xmlns:a16="http://schemas.microsoft.com/office/drawing/2014/main" val="1761059756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1001982711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2764604163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3845405296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2116233351"/>
                    </a:ext>
                  </a:extLst>
                </a:gridCol>
                <a:gridCol w="469946">
                  <a:extLst>
                    <a:ext uri="{9D8B030D-6E8A-4147-A177-3AD203B41FA5}">
                      <a16:colId xmlns:a16="http://schemas.microsoft.com/office/drawing/2014/main" val="385631296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3987629379"/>
                    </a:ext>
                  </a:extLst>
                </a:gridCol>
                <a:gridCol w="314770">
                  <a:extLst>
                    <a:ext uri="{9D8B030D-6E8A-4147-A177-3AD203B41FA5}">
                      <a16:colId xmlns:a16="http://schemas.microsoft.com/office/drawing/2014/main" val="181685652"/>
                    </a:ext>
                  </a:extLst>
                </a:gridCol>
                <a:gridCol w="314770">
                  <a:extLst>
                    <a:ext uri="{9D8B030D-6E8A-4147-A177-3AD203B41FA5}">
                      <a16:colId xmlns:a16="http://schemas.microsoft.com/office/drawing/2014/main" val="652394862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3276416852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3355142146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2989658600"/>
                    </a:ext>
                  </a:extLst>
                </a:gridCol>
                <a:gridCol w="469394">
                  <a:extLst>
                    <a:ext uri="{9D8B030D-6E8A-4147-A177-3AD203B41FA5}">
                      <a16:colId xmlns:a16="http://schemas.microsoft.com/office/drawing/2014/main" val="78627524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387376132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1423814305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1589631259"/>
                    </a:ext>
                  </a:extLst>
                </a:gridCol>
                <a:gridCol w="314770">
                  <a:extLst>
                    <a:ext uri="{9D8B030D-6E8A-4147-A177-3AD203B41FA5}">
                      <a16:colId xmlns:a16="http://schemas.microsoft.com/office/drawing/2014/main" val="362124689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2478563640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1687536493"/>
                    </a:ext>
                  </a:extLst>
                </a:gridCol>
                <a:gridCol w="548365">
                  <a:extLst>
                    <a:ext uri="{9D8B030D-6E8A-4147-A177-3AD203B41FA5}">
                      <a16:colId xmlns:a16="http://schemas.microsoft.com/office/drawing/2014/main" val="2797619591"/>
                    </a:ext>
                  </a:extLst>
                </a:gridCol>
                <a:gridCol w="548365">
                  <a:extLst>
                    <a:ext uri="{9D8B030D-6E8A-4147-A177-3AD203B41FA5}">
                      <a16:colId xmlns:a16="http://schemas.microsoft.com/office/drawing/2014/main" val="2605268292"/>
                    </a:ext>
                  </a:extLst>
                </a:gridCol>
                <a:gridCol w="469394">
                  <a:extLst>
                    <a:ext uri="{9D8B030D-6E8A-4147-A177-3AD203B41FA5}">
                      <a16:colId xmlns:a16="http://schemas.microsoft.com/office/drawing/2014/main" val="3094835411"/>
                    </a:ext>
                  </a:extLst>
                </a:gridCol>
              </a:tblGrid>
              <a:tr h="415573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ва-ние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по-след-нее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при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-чии) главы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-нова-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-ци-паль-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-зова-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тер-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рито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заре-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гист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-ри-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Приобретено за счет средств гранта (включая средства получателя гранта) в соответствии с планом расходов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795993"/>
                  </a:ext>
                </a:extLst>
              </a:tr>
              <a:tr h="575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-мель сель-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хозяй-ствен-ного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назна-чения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га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техники, оборудования и транспорта, единиц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сельскохозяйственных животных, птицы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рыбо-поса-доч-ного мате-риала, центне-ров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посадоч-ного мате-риала для закладки многолет-них насажде-ний, в том числе виноград-ных и земляники, 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снего-ходных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средств, единиц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838516"/>
                  </a:ext>
                </a:extLst>
              </a:tr>
              <a:tr h="2552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трак-то-ров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ком-бай-нов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-ход-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-шин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спец-авто-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-спор- 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круп-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рога-того скота,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 и коз,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кур-несу-шек,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-ней 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-лов,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пче-ло-се-мей, 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иных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007314"/>
                  </a:ext>
                </a:extLst>
              </a:tr>
              <a:tr h="3061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наи-ме-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(с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-за-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цы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ли-чес-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037050"/>
                  </a:ext>
                </a:extLst>
              </a:tr>
              <a:tr h="201791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400335"/>
                  </a:ext>
                </a:extLst>
              </a:tr>
              <a:tr h="22851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02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921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BEF1DA-0092-9301-7EF3-095CE557BD1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4. Сведения о расходах средств сельскохозяйственным потребительским кооперативом (далее – 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в неделимый фонд которого внесены средства гранта «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столбцах ставим ноль так, как ничего не приобретали в кооперативы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1A39241-805A-3D6C-94A5-24F864E0C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098177"/>
              </p:ext>
            </p:extLst>
          </p:nvPr>
        </p:nvGraphicFramePr>
        <p:xfrm>
          <a:off x="107504" y="708512"/>
          <a:ext cx="8928989" cy="5144478"/>
        </p:xfrm>
        <a:graphic>
          <a:graphicData uri="http://schemas.openxmlformats.org/drawingml/2006/table">
            <a:tbl>
              <a:tblPr/>
              <a:tblGrid>
                <a:gridCol w="384468">
                  <a:extLst>
                    <a:ext uri="{9D8B030D-6E8A-4147-A177-3AD203B41FA5}">
                      <a16:colId xmlns:a16="http://schemas.microsoft.com/office/drawing/2014/main" val="1850226320"/>
                    </a:ext>
                  </a:extLst>
                </a:gridCol>
                <a:gridCol w="309094">
                  <a:extLst>
                    <a:ext uri="{9D8B030D-6E8A-4147-A177-3AD203B41FA5}">
                      <a16:colId xmlns:a16="http://schemas.microsoft.com/office/drawing/2014/main" val="3291375344"/>
                    </a:ext>
                  </a:extLst>
                </a:gridCol>
                <a:gridCol w="442491">
                  <a:extLst>
                    <a:ext uri="{9D8B030D-6E8A-4147-A177-3AD203B41FA5}">
                      <a16:colId xmlns:a16="http://schemas.microsoft.com/office/drawing/2014/main" val="2867071471"/>
                    </a:ext>
                  </a:extLst>
                </a:gridCol>
                <a:gridCol w="479908">
                  <a:extLst>
                    <a:ext uri="{9D8B030D-6E8A-4147-A177-3AD203B41FA5}">
                      <a16:colId xmlns:a16="http://schemas.microsoft.com/office/drawing/2014/main" val="1354780956"/>
                    </a:ext>
                  </a:extLst>
                </a:gridCol>
                <a:gridCol w="461470">
                  <a:extLst>
                    <a:ext uri="{9D8B030D-6E8A-4147-A177-3AD203B41FA5}">
                      <a16:colId xmlns:a16="http://schemas.microsoft.com/office/drawing/2014/main" val="4271859311"/>
                    </a:ext>
                  </a:extLst>
                </a:gridCol>
                <a:gridCol w="460929">
                  <a:extLst>
                    <a:ext uri="{9D8B030D-6E8A-4147-A177-3AD203B41FA5}">
                      <a16:colId xmlns:a16="http://schemas.microsoft.com/office/drawing/2014/main" val="81326584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1925179868"/>
                    </a:ext>
                  </a:extLst>
                </a:gridCol>
                <a:gridCol w="461470">
                  <a:extLst>
                    <a:ext uri="{9D8B030D-6E8A-4147-A177-3AD203B41FA5}">
                      <a16:colId xmlns:a16="http://schemas.microsoft.com/office/drawing/2014/main" val="1032377736"/>
                    </a:ext>
                  </a:extLst>
                </a:gridCol>
                <a:gridCol w="460929">
                  <a:extLst>
                    <a:ext uri="{9D8B030D-6E8A-4147-A177-3AD203B41FA5}">
                      <a16:colId xmlns:a16="http://schemas.microsoft.com/office/drawing/2014/main" val="2782133895"/>
                    </a:ext>
                  </a:extLst>
                </a:gridCol>
                <a:gridCol w="461470">
                  <a:extLst>
                    <a:ext uri="{9D8B030D-6E8A-4147-A177-3AD203B41FA5}">
                      <a16:colId xmlns:a16="http://schemas.microsoft.com/office/drawing/2014/main" val="2157541519"/>
                    </a:ext>
                  </a:extLst>
                </a:gridCol>
                <a:gridCol w="460929">
                  <a:extLst>
                    <a:ext uri="{9D8B030D-6E8A-4147-A177-3AD203B41FA5}">
                      <a16:colId xmlns:a16="http://schemas.microsoft.com/office/drawing/2014/main" val="2977831921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4240998829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1815599166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4191621469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1881193471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2663665359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2262914995"/>
                    </a:ext>
                  </a:extLst>
                </a:gridCol>
                <a:gridCol w="618185">
                  <a:extLst>
                    <a:ext uri="{9D8B030D-6E8A-4147-A177-3AD203B41FA5}">
                      <a16:colId xmlns:a16="http://schemas.microsoft.com/office/drawing/2014/main" val="4230273887"/>
                    </a:ext>
                  </a:extLst>
                </a:gridCol>
                <a:gridCol w="618185">
                  <a:extLst>
                    <a:ext uri="{9D8B030D-6E8A-4147-A177-3AD203B41FA5}">
                      <a16:colId xmlns:a16="http://schemas.microsoft.com/office/drawing/2014/main" val="3397910131"/>
                    </a:ext>
                  </a:extLst>
                </a:gridCol>
                <a:gridCol w="618185">
                  <a:extLst>
                    <a:ext uri="{9D8B030D-6E8A-4147-A177-3AD203B41FA5}">
                      <a16:colId xmlns:a16="http://schemas.microsoft.com/office/drawing/2014/main" val="3991155629"/>
                    </a:ext>
                  </a:extLst>
                </a:gridCol>
              </a:tblGrid>
              <a:tr h="480030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Пол-ное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-паль-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образо-вания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террито-рии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котор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-ого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триро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"Агро-стар-тап", часть средств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которо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 в даль-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нейшем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была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-лена 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чество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внес-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неде-лимый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фонд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эко-номи-чес-кой дея-тель-ности СПоК по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ОКВЭД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мичес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деятель-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ОКВЭД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который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-лены сред-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"Агро-стартап"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Общий объем средств грантов "Агро-стартап",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ченных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ИП, часть которых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-лена 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неде-лимый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фонд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гранта "Агро-стартап", внесен-ная в недели-мый фонд СПоК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Использовано средств СПоК в соответствии с планом расходов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800289"/>
                  </a:ext>
                </a:extLst>
              </a:tr>
              <a:tr h="1931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 для производ-ственных объектов СПоК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оборудование, предназначен-ное для объектов аквакультуры и рыбоводства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транспорта и сельскохозяй-ственной техники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средств транспортных снегоходных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доставка и монтаж оборудова-ния, техники и транспорта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733900"/>
                  </a:ext>
                </a:extLst>
              </a:tr>
              <a:tr h="2181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нату-раль-ном выра-же-нии, еди-ниц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выраже-нии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рублей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742992"/>
                  </a:ext>
                </a:extLst>
              </a:tr>
              <a:tr h="254978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657878"/>
                  </a:ext>
                </a:extLst>
              </a:tr>
              <a:tr h="25497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24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55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301468-FA50-B5CE-1FDF-FF12DFB8CA68}"/>
              </a:ext>
            </a:extLst>
          </p:cNvPr>
          <p:cNvSpPr txBox="1"/>
          <p:nvPr/>
        </p:nvSpPr>
        <p:spPr>
          <a:xfrm>
            <a:off x="-3" y="27271"/>
            <a:ext cx="90364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5. Сведения о возвратах средств гранта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полученных КФХ и ИП на создание и (или) развитие хозяйства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8B02206-2A15-E300-4D9C-41A8AF38A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885759"/>
              </p:ext>
            </p:extLst>
          </p:nvPr>
        </p:nvGraphicFramePr>
        <p:xfrm>
          <a:off x="107504" y="284639"/>
          <a:ext cx="8928989" cy="6454142"/>
        </p:xfrm>
        <a:graphic>
          <a:graphicData uri="http://schemas.openxmlformats.org/drawingml/2006/table">
            <a:tbl>
              <a:tblPr/>
              <a:tblGrid>
                <a:gridCol w="398731">
                  <a:extLst>
                    <a:ext uri="{9D8B030D-6E8A-4147-A177-3AD203B41FA5}">
                      <a16:colId xmlns:a16="http://schemas.microsoft.com/office/drawing/2014/main" val="2877077787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194067712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1621134545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223875910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3724495177"/>
                    </a:ext>
                  </a:extLst>
                </a:gridCol>
                <a:gridCol w="557886">
                  <a:extLst>
                    <a:ext uri="{9D8B030D-6E8A-4147-A177-3AD203B41FA5}">
                      <a16:colId xmlns:a16="http://schemas.microsoft.com/office/drawing/2014/main" val="1813393826"/>
                    </a:ext>
                  </a:extLst>
                </a:gridCol>
                <a:gridCol w="478589">
                  <a:extLst>
                    <a:ext uri="{9D8B030D-6E8A-4147-A177-3AD203B41FA5}">
                      <a16:colId xmlns:a16="http://schemas.microsoft.com/office/drawing/2014/main" val="2656275957"/>
                    </a:ext>
                  </a:extLst>
                </a:gridCol>
                <a:gridCol w="557886">
                  <a:extLst>
                    <a:ext uri="{9D8B030D-6E8A-4147-A177-3AD203B41FA5}">
                      <a16:colId xmlns:a16="http://schemas.microsoft.com/office/drawing/2014/main" val="724845713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1147624593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069266327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336349179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137185995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793826690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69821545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1369129444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3415785505"/>
                    </a:ext>
                  </a:extLst>
                </a:gridCol>
                <a:gridCol w="478589">
                  <a:extLst>
                    <a:ext uri="{9D8B030D-6E8A-4147-A177-3AD203B41FA5}">
                      <a16:colId xmlns:a16="http://schemas.microsoft.com/office/drawing/2014/main" val="2780643402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519449098"/>
                    </a:ext>
                  </a:extLst>
                </a:gridCol>
                <a:gridCol w="478589">
                  <a:extLst>
                    <a:ext uri="{9D8B030D-6E8A-4147-A177-3AD203B41FA5}">
                      <a16:colId xmlns:a16="http://schemas.microsoft.com/office/drawing/2014/main" val="792413604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2614400000"/>
                    </a:ext>
                  </a:extLst>
                </a:gridCol>
              </a:tblGrid>
              <a:tr h="1276179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(последнее - при наличии) главы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 ОГРНИП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полу-че-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муници-паль-ного обра-зова-ния, на терри-тории кото-рого заре-гистри-рова-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 КФХ, 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Сведения о возврате средств гранта (возврат в полном объеме/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Причи-на возвра-та средств (по личным обстоя-тель-ствам/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выявле-но нару-шение)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Виды выявлен-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наруше-ния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нецеле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-вое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использо-вание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несоблю-дение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правил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предоста-вления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исполь-зования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гранта, иное)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полученного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 гранта, подлежащих возврату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возвращенных средств гранта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средств, подлежащий возврату по состоянию на отчетную дату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30474"/>
                  </a:ext>
                </a:extLst>
              </a:tr>
              <a:tr h="1050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9 = </a:t>
                      </a:r>
                      <a:r>
                        <a:rPr lang="ru-RU" sz="1100" u="none" strike="noStrike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графа 10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file"/>
                        </a:rPr>
                        <a:t>графа 11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12 =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графа 13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графа 14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15 =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16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графа 17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18 =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 action="ppaction://hlinkfile"/>
                        </a:rPr>
                        <a:t>графа 19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 action="ppaction://hlinkfile"/>
                        </a:rPr>
                        <a:t>графа 20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090576"/>
                  </a:ext>
                </a:extLst>
              </a:tr>
              <a:tr h="32447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 бюд-жета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суб-ъекта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Феде-рации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суб-ъекта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Феде-рации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сийс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Феде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суб-ъекта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сийс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Федерации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404191"/>
                  </a:ext>
                </a:extLst>
              </a:tr>
              <a:tr h="317663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239316"/>
                  </a:ext>
                </a:extLst>
              </a:tr>
              <a:tr h="3520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310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865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81DFA1-56BC-6314-463B-0CD9A1FBC355}"/>
              </a:ext>
            </a:extLst>
          </p:cNvPr>
          <p:cNvSpPr txBox="1"/>
          <p:nvPr/>
        </p:nvSpPr>
        <p:spPr>
          <a:xfrm>
            <a:off x="0" y="-26486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6. Сведения об экономических показателях деятельности КФХ и ИП, получивших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AEFBFF0-A527-1B35-272B-CE12723E9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502931"/>
              </p:ext>
            </p:extLst>
          </p:nvPr>
        </p:nvGraphicFramePr>
        <p:xfrm>
          <a:off x="251520" y="404664"/>
          <a:ext cx="8640957" cy="6264696"/>
        </p:xfrm>
        <a:graphic>
          <a:graphicData uri="http://schemas.openxmlformats.org/drawingml/2006/table">
            <a:tbl>
              <a:tblPr/>
              <a:tblGrid>
                <a:gridCol w="513845">
                  <a:extLst>
                    <a:ext uri="{9D8B030D-6E8A-4147-A177-3AD203B41FA5}">
                      <a16:colId xmlns:a16="http://schemas.microsoft.com/office/drawing/2014/main" val="4275326228"/>
                    </a:ext>
                  </a:extLst>
                </a:gridCol>
                <a:gridCol w="387106">
                  <a:extLst>
                    <a:ext uri="{9D8B030D-6E8A-4147-A177-3AD203B41FA5}">
                      <a16:colId xmlns:a16="http://schemas.microsoft.com/office/drawing/2014/main" val="2961075647"/>
                    </a:ext>
                  </a:extLst>
                </a:gridCol>
                <a:gridCol w="387106">
                  <a:extLst>
                    <a:ext uri="{9D8B030D-6E8A-4147-A177-3AD203B41FA5}">
                      <a16:colId xmlns:a16="http://schemas.microsoft.com/office/drawing/2014/main" val="120173603"/>
                    </a:ext>
                  </a:extLst>
                </a:gridCol>
                <a:gridCol w="327753">
                  <a:extLst>
                    <a:ext uri="{9D8B030D-6E8A-4147-A177-3AD203B41FA5}">
                      <a16:colId xmlns:a16="http://schemas.microsoft.com/office/drawing/2014/main" val="2155988967"/>
                    </a:ext>
                  </a:extLst>
                </a:gridCol>
                <a:gridCol w="535751">
                  <a:extLst>
                    <a:ext uri="{9D8B030D-6E8A-4147-A177-3AD203B41FA5}">
                      <a16:colId xmlns:a16="http://schemas.microsoft.com/office/drawing/2014/main" val="1003920202"/>
                    </a:ext>
                  </a:extLst>
                </a:gridCol>
                <a:gridCol w="476398">
                  <a:extLst>
                    <a:ext uri="{9D8B030D-6E8A-4147-A177-3AD203B41FA5}">
                      <a16:colId xmlns:a16="http://schemas.microsoft.com/office/drawing/2014/main" val="113650282"/>
                    </a:ext>
                  </a:extLst>
                </a:gridCol>
                <a:gridCol w="506336">
                  <a:extLst>
                    <a:ext uri="{9D8B030D-6E8A-4147-A177-3AD203B41FA5}">
                      <a16:colId xmlns:a16="http://schemas.microsoft.com/office/drawing/2014/main" val="3789778911"/>
                    </a:ext>
                  </a:extLst>
                </a:gridCol>
                <a:gridCol w="524720">
                  <a:extLst>
                    <a:ext uri="{9D8B030D-6E8A-4147-A177-3AD203B41FA5}">
                      <a16:colId xmlns:a16="http://schemas.microsoft.com/office/drawing/2014/main" val="3040579547"/>
                    </a:ext>
                  </a:extLst>
                </a:gridCol>
                <a:gridCol w="521568">
                  <a:extLst>
                    <a:ext uri="{9D8B030D-6E8A-4147-A177-3AD203B41FA5}">
                      <a16:colId xmlns:a16="http://schemas.microsoft.com/office/drawing/2014/main" val="3236674594"/>
                    </a:ext>
                  </a:extLst>
                </a:gridCol>
                <a:gridCol w="446457">
                  <a:extLst>
                    <a:ext uri="{9D8B030D-6E8A-4147-A177-3AD203B41FA5}">
                      <a16:colId xmlns:a16="http://schemas.microsoft.com/office/drawing/2014/main" val="748859400"/>
                    </a:ext>
                  </a:extLst>
                </a:gridCol>
                <a:gridCol w="744271">
                  <a:extLst>
                    <a:ext uri="{9D8B030D-6E8A-4147-A177-3AD203B41FA5}">
                      <a16:colId xmlns:a16="http://schemas.microsoft.com/office/drawing/2014/main" val="2930784499"/>
                    </a:ext>
                  </a:extLst>
                </a:gridCol>
                <a:gridCol w="533345">
                  <a:extLst>
                    <a:ext uri="{9D8B030D-6E8A-4147-A177-3AD203B41FA5}">
                      <a16:colId xmlns:a16="http://schemas.microsoft.com/office/drawing/2014/main" val="3148778292"/>
                    </a:ext>
                  </a:extLst>
                </a:gridCol>
                <a:gridCol w="955723">
                  <a:extLst>
                    <a:ext uri="{9D8B030D-6E8A-4147-A177-3AD203B41FA5}">
                      <a16:colId xmlns:a16="http://schemas.microsoft.com/office/drawing/2014/main" val="3343076654"/>
                    </a:ext>
                  </a:extLst>
                </a:gridCol>
                <a:gridCol w="890289">
                  <a:extLst>
                    <a:ext uri="{9D8B030D-6E8A-4147-A177-3AD203B41FA5}">
                      <a16:colId xmlns:a16="http://schemas.microsoft.com/office/drawing/2014/main" val="3570753183"/>
                    </a:ext>
                  </a:extLst>
                </a:gridCol>
                <a:gridCol w="890289">
                  <a:extLst>
                    <a:ext uri="{9D8B030D-6E8A-4147-A177-3AD203B41FA5}">
                      <a16:colId xmlns:a16="http://schemas.microsoft.com/office/drawing/2014/main" val="2960768482"/>
                    </a:ext>
                  </a:extLst>
                </a:gridCol>
              </a:tblGrid>
              <a:tr h="1525945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-нова-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(последнее - при наличии) главы КФХ, 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 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муници-пального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образо-вания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которого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зарегист-рирова-ны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Произведено сельскохозяйственной продукции собственного производства и продуктов ее первичной и промышленной переработки, в фактических ценах, 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Прирост производства сельскохозяйственной продукции собственного производства и продуктов ее первичной и промышленной переработки, процентов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(графа 13 = (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графа 10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графа 7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*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100-100</a:t>
                      </a:r>
                      <a:endParaRPr lang="ru-RU" sz="14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 от реализации сельскохозяйственной продукции собственного производства и продуктов ее первичной и промышленной переработки,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810728"/>
                  </a:ext>
                </a:extLst>
              </a:tr>
              <a:tr h="7860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01.01.2023-31.12.2023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413823"/>
                  </a:ext>
                </a:extLst>
              </a:tr>
              <a:tr h="372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7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графа 8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графа 9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10 =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11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графа 12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278134"/>
                  </a:ext>
                </a:extLst>
              </a:tr>
              <a:tr h="4589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про-дукции расте-ние-водства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живот-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новод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расте-ние-водства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живот-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новод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ства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630702"/>
                  </a:ext>
                </a:extLst>
              </a:tr>
              <a:tr h="20738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7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графа 8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графа 9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10 =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11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графа 12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01.01.2023-31.12.2023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046662"/>
                  </a:ext>
                </a:extLst>
              </a:tr>
              <a:tr h="293285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511888"/>
                  </a:ext>
                </a:extLst>
              </a:tr>
              <a:tr h="75378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12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( 14/12*100-100)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16,67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712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844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81DFA1-56BC-6314-463B-0CD9A1FBC355}"/>
              </a:ext>
            </a:extLst>
          </p:cNvPr>
          <p:cNvSpPr txBox="1"/>
          <p:nvPr/>
        </p:nvSpPr>
        <p:spPr>
          <a:xfrm>
            <a:off x="0" y="-26486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6. Сведения об экономических показателях деятельности КФХ и ИП, получивших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AEFBFF0-A527-1B35-272B-CE12723E9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908427"/>
              </p:ext>
            </p:extLst>
          </p:nvPr>
        </p:nvGraphicFramePr>
        <p:xfrm>
          <a:off x="251520" y="404664"/>
          <a:ext cx="8640957" cy="6264696"/>
        </p:xfrm>
        <a:graphic>
          <a:graphicData uri="http://schemas.openxmlformats.org/drawingml/2006/table">
            <a:tbl>
              <a:tblPr/>
              <a:tblGrid>
                <a:gridCol w="513845">
                  <a:extLst>
                    <a:ext uri="{9D8B030D-6E8A-4147-A177-3AD203B41FA5}">
                      <a16:colId xmlns:a16="http://schemas.microsoft.com/office/drawing/2014/main" val="4275326228"/>
                    </a:ext>
                  </a:extLst>
                </a:gridCol>
                <a:gridCol w="387106">
                  <a:extLst>
                    <a:ext uri="{9D8B030D-6E8A-4147-A177-3AD203B41FA5}">
                      <a16:colId xmlns:a16="http://schemas.microsoft.com/office/drawing/2014/main" val="2961075647"/>
                    </a:ext>
                  </a:extLst>
                </a:gridCol>
                <a:gridCol w="387106">
                  <a:extLst>
                    <a:ext uri="{9D8B030D-6E8A-4147-A177-3AD203B41FA5}">
                      <a16:colId xmlns:a16="http://schemas.microsoft.com/office/drawing/2014/main" val="120173603"/>
                    </a:ext>
                  </a:extLst>
                </a:gridCol>
                <a:gridCol w="327753">
                  <a:extLst>
                    <a:ext uri="{9D8B030D-6E8A-4147-A177-3AD203B41FA5}">
                      <a16:colId xmlns:a16="http://schemas.microsoft.com/office/drawing/2014/main" val="2155988967"/>
                    </a:ext>
                  </a:extLst>
                </a:gridCol>
                <a:gridCol w="535751">
                  <a:extLst>
                    <a:ext uri="{9D8B030D-6E8A-4147-A177-3AD203B41FA5}">
                      <a16:colId xmlns:a16="http://schemas.microsoft.com/office/drawing/2014/main" val="1003920202"/>
                    </a:ext>
                  </a:extLst>
                </a:gridCol>
                <a:gridCol w="476398">
                  <a:extLst>
                    <a:ext uri="{9D8B030D-6E8A-4147-A177-3AD203B41FA5}">
                      <a16:colId xmlns:a16="http://schemas.microsoft.com/office/drawing/2014/main" val="113650282"/>
                    </a:ext>
                  </a:extLst>
                </a:gridCol>
                <a:gridCol w="506336">
                  <a:extLst>
                    <a:ext uri="{9D8B030D-6E8A-4147-A177-3AD203B41FA5}">
                      <a16:colId xmlns:a16="http://schemas.microsoft.com/office/drawing/2014/main" val="3789778911"/>
                    </a:ext>
                  </a:extLst>
                </a:gridCol>
                <a:gridCol w="524720">
                  <a:extLst>
                    <a:ext uri="{9D8B030D-6E8A-4147-A177-3AD203B41FA5}">
                      <a16:colId xmlns:a16="http://schemas.microsoft.com/office/drawing/2014/main" val="3040579547"/>
                    </a:ext>
                  </a:extLst>
                </a:gridCol>
                <a:gridCol w="521568">
                  <a:extLst>
                    <a:ext uri="{9D8B030D-6E8A-4147-A177-3AD203B41FA5}">
                      <a16:colId xmlns:a16="http://schemas.microsoft.com/office/drawing/2014/main" val="3236674594"/>
                    </a:ext>
                  </a:extLst>
                </a:gridCol>
                <a:gridCol w="446457">
                  <a:extLst>
                    <a:ext uri="{9D8B030D-6E8A-4147-A177-3AD203B41FA5}">
                      <a16:colId xmlns:a16="http://schemas.microsoft.com/office/drawing/2014/main" val="748859400"/>
                    </a:ext>
                  </a:extLst>
                </a:gridCol>
                <a:gridCol w="744271">
                  <a:extLst>
                    <a:ext uri="{9D8B030D-6E8A-4147-A177-3AD203B41FA5}">
                      <a16:colId xmlns:a16="http://schemas.microsoft.com/office/drawing/2014/main" val="2930784499"/>
                    </a:ext>
                  </a:extLst>
                </a:gridCol>
                <a:gridCol w="521042">
                  <a:extLst>
                    <a:ext uri="{9D8B030D-6E8A-4147-A177-3AD203B41FA5}">
                      <a16:colId xmlns:a16="http://schemas.microsoft.com/office/drawing/2014/main" val="3148778292"/>
                    </a:ext>
                  </a:extLst>
                </a:gridCol>
                <a:gridCol w="968026">
                  <a:extLst>
                    <a:ext uri="{9D8B030D-6E8A-4147-A177-3AD203B41FA5}">
                      <a16:colId xmlns:a16="http://schemas.microsoft.com/office/drawing/2014/main" val="3343076654"/>
                    </a:ext>
                  </a:extLst>
                </a:gridCol>
                <a:gridCol w="890289">
                  <a:extLst>
                    <a:ext uri="{9D8B030D-6E8A-4147-A177-3AD203B41FA5}">
                      <a16:colId xmlns:a16="http://schemas.microsoft.com/office/drawing/2014/main" val="3570753183"/>
                    </a:ext>
                  </a:extLst>
                </a:gridCol>
                <a:gridCol w="890289">
                  <a:extLst>
                    <a:ext uri="{9D8B030D-6E8A-4147-A177-3AD203B41FA5}">
                      <a16:colId xmlns:a16="http://schemas.microsoft.com/office/drawing/2014/main" val="2960768482"/>
                    </a:ext>
                  </a:extLst>
                </a:gridCol>
              </a:tblGrid>
              <a:tr h="1525945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-нова-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(последнее - при наличии) главы КФХ, 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 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муници-пального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образо-вания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которого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зарегист-рирова-ны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Произведено сельскохозяйственной продукции собственного производства и продуктов ее первичной и промышленной переработки, в фактических ценах, 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Прирост производства сельскохозяйственной продукции собственного производства и продуктов ее первичной и промышленной переработки, процентов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графа 13 = (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графа 10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графа 7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* 100-100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 от реализации сельскохозяйственной продукции собственного производства и продуктов ее первичной и промышленной переработки,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810728"/>
                  </a:ext>
                </a:extLst>
              </a:tr>
              <a:tr h="7860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01.01.2023-31.12.2023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413823"/>
                  </a:ext>
                </a:extLst>
              </a:tr>
              <a:tr h="372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7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графа 8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графа 9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10 =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11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графа 12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278134"/>
                  </a:ext>
                </a:extLst>
              </a:tr>
              <a:tr h="4589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про-дукции расте-ние-водства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живот-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новод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расте-ние-водства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живот-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новод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ства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630702"/>
                  </a:ext>
                </a:extLst>
              </a:tr>
              <a:tr h="20738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7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графа 8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графа 9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10 =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11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графа 12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01.01.2023-31.12.2023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046662"/>
                  </a:ext>
                </a:extLst>
              </a:tr>
              <a:tr h="293285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511888"/>
                  </a:ext>
                </a:extLst>
              </a:tr>
              <a:tr h="75378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6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(14/0*100-100)=0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</a:t>
                      </a:r>
                      <a:endParaRPr lang="ru-RU" sz="16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712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8203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8BFFD0-0EEF-35DA-2F0E-7D4DFC0AA3BB}"/>
              </a:ext>
            </a:extLst>
          </p:cNvPr>
          <p:cNvSpPr txBox="1"/>
          <p:nvPr/>
        </p:nvSpPr>
        <p:spPr>
          <a:xfrm>
            <a:off x="242467" y="0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7. Трудовые ресурсы КФХ и ИП, получивших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197F11B-62CE-7C8C-430B-9280FBBD0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114047"/>
              </p:ext>
            </p:extLst>
          </p:nvPr>
        </p:nvGraphicFramePr>
        <p:xfrm>
          <a:off x="251520" y="404664"/>
          <a:ext cx="8712968" cy="5112568"/>
        </p:xfrm>
        <a:graphic>
          <a:graphicData uri="http://schemas.openxmlformats.org/drawingml/2006/table">
            <a:tbl>
              <a:tblPr/>
              <a:tblGrid>
                <a:gridCol w="763692">
                  <a:extLst>
                    <a:ext uri="{9D8B030D-6E8A-4147-A177-3AD203B41FA5}">
                      <a16:colId xmlns:a16="http://schemas.microsoft.com/office/drawing/2014/main" val="3356408181"/>
                    </a:ext>
                  </a:extLst>
                </a:gridCol>
                <a:gridCol w="580039">
                  <a:extLst>
                    <a:ext uri="{9D8B030D-6E8A-4147-A177-3AD203B41FA5}">
                      <a16:colId xmlns:a16="http://schemas.microsoft.com/office/drawing/2014/main" val="2940926201"/>
                    </a:ext>
                  </a:extLst>
                </a:gridCol>
                <a:gridCol w="442165">
                  <a:extLst>
                    <a:ext uri="{9D8B030D-6E8A-4147-A177-3AD203B41FA5}">
                      <a16:colId xmlns:a16="http://schemas.microsoft.com/office/drawing/2014/main" val="4267827617"/>
                    </a:ext>
                  </a:extLst>
                </a:gridCol>
                <a:gridCol w="396925">
                  <a:extLst>
                    <a:ext uri="{9D8B030D-6E8A-4147-A177-3AD203B41FA5}">
                      <a16:colId xmlns:a16="http://schemas.microsoft.com/office/drawing/2014/main" val="2476818700"/>
                    </a:ext>
                  </a:extLst>
                </a:gridCol>
                <a:gridCol w="553483">
                  <a:extLst>
                    <a:ext uri="{9D8B030D-6E8A-4147-A177-3AD203B41FA5}">
                      <a16:colId xmlns:a16="http://schemas.microsoft.com/office/drawing/2014/main" val="12201698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97981725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26797321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54328534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79080920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21211109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08835261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5390356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96463758"/>
                    </a:ext>
                  </a:extLst>
                </a:gridCol>
              </a:tblGrid>
              <a:tr h="24131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имя, отчество (послед-нее - при наличии) главы КФХ, 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Наименова-ние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муниципаль-ного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образования, на территории которого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зарегистри-рованы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Сведения о возврате средств гранта (возврат в полном объеме/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постоянных наемных работников по состоянию на 31 декабря, человек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новых постоянных работников, нанятых в соответствии с условиями получения гранта (без учета главы КФХ/ИП), человек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страховых взносов, 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955490"/>
                  </a:ext>
                </a:extLst>
              </a:tr>
              <a:tr h="11739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году получения гранта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01.01.2023-31.12.2023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01.01.2023-31.12.2023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671191"/>
                  </a:ext>
                </a:extLst>
              </a:tr>
              <a:tr h="383290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486875"/>
                  </a:ext>
                </a:extLst>
              </a:tr>
              <a:tr h="114217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074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734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3599F7-7712-B48F-CD6A-50BB6800EBEB}"/>
              </a:ext>
            </a:extLst>
          </p:cNvPr>
          <p:cNvSpPr txBox="1"/>
          <p:nvPr/>
        </p:nvSpPr>
        <p:spPr>
          <a:xfrm>
            <a:off x="35496" y="0"/>
            <a:ext cx="91085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8. Сведения о плановых показателях деятельности КФХ и ИП, получивших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(по годам)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30C1EE5-D30C-5C2E-063E-D9F7FA646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201723"/>
              </p:ext>
            </p:extLst>
          </p:nvPr>
        </p:nvGraphicFramePr>
        <p:xfrm>
          <a:off x="25730" y="540390"/>
          <a:ext cx="9092539" cy="6205511"/>
        </p:xfrm>
        <a:graphic>
          <a:graphicData uri="http://schemas.openxmlformats.org/drawingml/2006/table">
            <a:tbl>
              <a:tblPr/>
              <a:tblGrid>
                <a:gridCol w="409763">
                  <a:extLst>
                    <a:ext uri="{9D8B030D-6E8A-4147-A177-3AD203B41FA5}">
                      <a16:colId xmlns:a16="http://schemas.microsoft.com/office/drawing/2014/main" val="886055920"/>
                    </a:ext>
                  </a:extLst>
                </a:gridCol>
                <a:gridCol w="409763">
                  <a:extLst>
                    <a:ext uri="{9D8B030D-6E8A-4147-A177-3AD203B41FA5}">
                      <a16:colId xmlns:a16="http://schemas.microsoft.com/office/drawing/2014/main" val="1955067310"/>
                    </a:ext>
                  </a:extLst>
                </a:gridCol>
                <a:gridCol w="355289">
                  <a:extLst>
                    <a:ext uri="{9D8B030D-6E8A-4147-A177-3AD203B41FA5}">
                      <a16:colId xmlns:a16="http://schemas.microsoft.com/office/drawing/2014/main" val="3178040408"/>
                    </a:ext>
                  </a:extLst>
                </a:gridCol>
                <a:gridCol w="280084">
                  <a:extLst>
                    <a:ext uri="{9D8B030D-6E8A-4147-A177-3AD203B41FA5}">
                      <a16:colId xmlns:a16="http://schemas.microsoft.com/office/drawing/2014/main" val="441480101"/>
                    </a:ext>
                  </a:extLst>
                </a:gridCol>
                <a:gridCol w="447365">
                  <a:extLst>
                    <a:ext uri="{9D8B030D-6E8A-4147-A177-3AD203B41FA5}">
                      <a16:colId xmlns:a16="http://schemas.microsoft.com/office/drawing/2014/main" val="464937155"/>
                    </a:ext>
                  </a:extLst>
                </a:gridCol>
                <a:gridCol w="365908">
                  <a:extLst>
                    <a:ext uri="{9D8B030D-6E8A-4147-A177-3AD203B41FA5}">
                      <a16:colId xmlns:a16="http://schemas.microsoft.com/office/drawing/2014/main" val="617728157"/>
                    </a:ext>
                  </a:extLst>
                </a:gridCol>
                <a:gridCol w="365834">
                  <a:extLst>
                    <a:ext uri="{9D8B030D-6E8A-4147-A177-3AD203B41FA5}">
                      <a16:colId xmlns:a16="http://schemas.microsoft.com/office/drawing/2014/main" val="1582056637"/>
                    </a:ext>
                  </a:extLst>
                </a:gridCol>
                <a:gridCol w="439001">
                  <a:extLst>
                    <a:ext uri="{9D8B030D-6E8A-4147-A177-3AD203B41FA5}">
                      <a16:colId xmlns:a16="http://schemas.microsoft.com/office/drawing/2014/main" val="80831348"/>
                    </a:ext>
                  </a:extLst>
                </a:gridCol>
                <a:gridCol w="365834">
                  <a:extLst>
                    <a:ext uri="{9D8B030D-6E8A-4147-A177-3AD203B41FA5}">
                      <a16:colId xmlns:a16="http://schemas.microsoft.com/office/drawing/2014/main" val="1127737077"/>
                    </a:ext>
                  </a:extLst>
                </a:gridCol>
                <a:gridCol w="439001">
                  <a:extLst>
                    <a:ext uri="{9D8B030D-6E8A-4147-A177-3AD203B41FA5}">
                      <a16:colId xmlns:a16="http://schemas.microsoft.com/office/drawing/2014/main" val="3970062733"/>
                    </a:ext>
                  </a:extLst>
                </a:gridCol>
                <a:gridCol w="287899">
                  <a:extLst>
                    <a:ext uri="{9D8B030D-6E8A-4147-A177-3AD203B41FA5}">
                      <a16:colId xmlns:a16="http://schemas.microsoft.com/office/drawing/2014/main" val="4078743330"/>
                    </a:ext>
                  </a:extLst>
                </a:gridCol>
                <a:gridCol w="409763">
                  <a:extLst>
                    <a:ext uri="{9D8B030D-6E8A-4147-A177-3AD203B41FA5}">
                      <a16:colId xmlns:a16="http://schemas.microsoft.com/office/drawing/2014/main" val="511991571"/>
                    </a:ext>
                  </a:extLst>
                </a:gridCol>
                <a:gridCol w="409763">
                  <a:extLst>
                    <a:ext uri="{9D8B030D-6E8A-4147-A177-3AD203B41FA5}">
                      <a16:colId xmlns:a16="http://schemas.microsoft.com/office/drawing/2014/main" val="3461674315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2636561554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1071975544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856961105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2085169616"/>
                    </a:ext>
                  </a:extLst>
                </a:gridCol>
                <a:gridCol w="341308">
                  <a:extLst>
                    <a:ext uri="{9D8B030D-6E8A-4147-A177-3AD203B41FA5}">
                      <a16:colId xmlns:a16="http://schemas.microsoft.com/office/drawing/2014/main" val="115642910"/>
                    </a:ext>
                  </a:extLst>
                </a:gridCol>
                <a:gridCol w="341308">
                  <a:extLst>
                    <a:ext uri="{9D8B030D-6E8A-4147-A177-3AD203B41FA5}">
                      <a16:colId xmlns:a16="http://schemas.microsoft.com/office/drawing/2014/main" val="3494521665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3948117272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2887528459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405179580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3742506386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1542149324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3542512142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2227039689"/>
                    </a:ext>
                  </a:extLst>
                </a:gridCol>
              </a:tblGrid>
              <a:tr h="584354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-лия, имя,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отчест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 (послед-нее - при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-чии) главы КФХ, 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по-лу-че-ния гран-та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муни-ципаль-ного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образо-вания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триро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1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48514"/>
                  </a:ext>
                </a:extLst>
              </a:tr>
              <a:tr h="9588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постоянных наемных работников по состоянию на 31 декабря, человек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сельскохозяйственной продукции собственного производства и продуктов ее первичной и промышленной переработки (в плановых ценах),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 от реализации сельскохозяйственной продукции собственного производства и продуктов ее первичной и промышлен-ной переработки,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страховых взносов,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обслужива-ние кредитов и займов (оплата процентов, банковские комиссии),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планируемые к привлечению кредиты и займы, 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налоги, сборы 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обязатель-ные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платежи,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434060"/>
                  </a:ext>
                </a:extLst>
              </a:tr>
              <a:tr h="24904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кратко-срочные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долго-срочные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827974"/>
                  </a:ext>
                </a:extLst>
              </a:tr>
              <a:tr h="7887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58388"/>
                  </a:ext>
                </a:extLst>
              </a:tr>
              <a:tr h="44385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06121"/>
                  </a:ext>
                </a:extLst>
              </a:tr>
              <a:tr h="46073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36003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70625E8-2DA6-C02D-77AB-54E18A775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5408"/>
            <a:ext cx="809178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8.1. Плановые экономические показатели деятельности КФХ или ИП, получившего грант «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Агростартап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170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AEE8E3E-8B94-43C1-49A8-19AA89E4E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849192"/>
              </p:ext>
            </p:extLst>
          </p:nvPr>
        </p:nvGraphicFramePr>
        <p:xfrm>
          <a:off x="323528" y="359405"/>
          <a:ext cx="8424936" cy="3620931"/>
        </p:xfrm>
        <a:graphic>
          <a:graphicData uri="http://schemas.openxmlformats.org/drawingml/2006/table">
            <a:tbl>
              <a:tblPr/>
              <a:tblGrid>
                <a:gridCol w="598892">
                  <a:extLst>
                    <a:ext uri="{9D8B030D-6E8A-4147-A177-3AD203B41FA5}">
                      <a16:colId xmlns:a16="http://schemas.microsoft.com/office/drawing/2014/main" val="2071913539"/>
                    </a:ext>
                  </a:extLst>
                </a:gridCol>
                <a:gridCol w="598892">
                  <a:extLst>
                    <a:ext uri="{9D8B030D-6E8A-4147-A177-3AD203B41FA5}">
                      <a16:colId xmlns:a16="http://schemas.microsoft.com/office/drawing/2014/main" val="4148029572"/>
                    </a:ext>
                  </a:extLst>
                </a:gridCol>
                <a:gridCol w="446543">
                  <a:extLst>
                    <a:ext uri="{9D8B030D-6E8A-4147-A177-3AD203B41FA5}">
                      <a16:colId xmlns:a16="http://schemas.microsoft.com/office/drawing/2014/main" val="3377492671"/>
                    </a:ext>
                  </a:extLst>
                </a:gridCol>
                <a:gridCol w="521667">
                  <a:extLst>
                    <a:ext uri="{9D8B030D-6E8A-4147-A177-3AD203B41FA5}">
                      <a16:colId xmlns:a16="http://schemas.microsoft.com/office/drawing/2014/main" val="2665015177"/>
                    </a:ext>
                  </a:extLst>
                </a:gridCol>
                <a:gridCol w="967684">
                  <a:extLst>
                    <a:ext uri="{9D8B030D-6E8A-4147-A177-3AD203B41FA5}">
                      <a16:colId xmlns:a16="http://schemas.microsoft.com/office/drawing/2014/main" val="2274478081"/>
                    </a:ext>
                  </a:extLst>
                </a:gridCol>
                <a:gridCol w="598892">
                  <a:extLst>
                    <a:ext uri="{9D8B030D-6E8A-4147-A177-3AD203B41FA5}">
                      <a16:colId xmlns:a16="http://schemas.microsoft.com/office/drawing/2014/main" val="598298601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835958997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586080045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2620510552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3855467055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3027046671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553861187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932228424"/>
                    </a:ext>
                  </a:extLst>
                </a:gridCol>
              </a:tblGrid>
              <a:tr h="909355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имя, отчество (послед-нее - при наличии) главы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получе-ния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муниципального образования, на территории которого зарегистрированы КФХ, ИП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918240"/>
                  </a:ext>
                </a:extLst>
              </a:tr>
              <a:tr h="7320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земельных участков и объектов природопользования, всего, га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сельскохозяйственная техника, штук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159512"/>
                  </a:ext>
                </a:extLst>
              </a:tr>
              <a:tr h="3476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46145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тракторы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комбайны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53973"/>
                  </a:ext>
                </a:extLst>
              </a:tr>
              <a:tr h="251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74347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690600"/>
                  </a:ext>
                </a:extLst>
              </a:tr>
              <a:tr h="732009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12339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E8AA357-6D8B-C637-48A6-C7C2D10C8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7" y="97794"/>
            <a:ext cx="822959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8.2. Плановые производственные показатели растениеводства в КФХ или ИП, получившего грант «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Агростартап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88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115921D-B84B-47AC-7C3D-F475F2EB1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603335"/>
              </p:ext>
            </p:extLst>
          </p:nvPr>
        </p:nvGraphicFramePr>
        <p:xfrm>
          <a:off x="179512" y="476672"/>
          <a:ext cx="8640957" cy="5024108"/>
        </p:xfrm>
        <a:graphic>
          <a:graphicData uri="http://schemas.openxmlformats.org/drawingml/2006/table">
            <a:tbl>
              <a:tblPr/>
              <a:tblGrid>
                <a:gridCol w="578670">
                  <a:extLst>
                    <a:ext uri="{9D8B030D-6E8A-4147-A177-3AD203B41FA5}">
                      <a16:colId xmlns:a16="http://schemas.microsoft.com/office/drawing/2014/main" val="3547125731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2256935324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3737047916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3353139991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491791297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3624476882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3232678145"/>
                    </a:ext>
                  </a:extLst>
                </a:gridCol>
                <a:gridCol w="359891">
                  <a:extLst>
                    <a:ext uri="{9D8B030D-6E8A-4147-A177-3AD203B41FA5}">
                      <a16:colId xmlns:a16="http://schemas.microsoft.com/office/drawing/2014/main" val="2271530615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4175079470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878511004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821600264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2410011172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3159210040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1493554318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4161450169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1223317594"/>
                    </a:ext>
                  </a:extLst>
                </a:gridCol>
                <a:gridCol w="359384">
                  <a:extLst>
                    <a:ext uri="{9D8B030D-6E8A-4147-A177-3AD203B41FA5}">
                      <a16:colId xmlns:a16="http://schemas.microsoft.com/office/drawing/2014/main" val="3389806615"/>
                    </a:ext>
                  </a:extLst>
                </a:gridCol>
                <a:gridCol w="578670">
                  <a:extLst>
                    <a:ext uri="{9D8B030D-6E8A-4147-A177-3AD203B41FA5}">
                      <a16:colId xmlns:a16="http://schemas.microsoft.com/office/drawing/2014/main" val="3740515842"/>
                    </a:ext>
                  </a:extLst>
                </a:gridCol>
                <a:gridCol w="359891">
                  <a:extLst>
                    <a:ext uri="{9D8B030D-6E8A-4147-A177-3AD203B41FA5}">
                      <a16:colId xmlns:a16="http://schemas.microsoft.com/office/drawing/2014/main" val="948961891"/>
                    </a:ext>
                  </a:extLst>
                </a:gridCol>
                <a:gridCol w="359891">
                  <a:extLst>
                    <a:ext uri="{9D8B030D-6E8A-4147-A177-3AD203B41FA5}">
                      <a16:colId xmlns:a16="http://schemas.microsoft.com/office/drawing/2014/main" val="116169160"/>
                    </a:ext>
                  </a:extLst>
                </a:gridCol>
              </a:tblGrid>
              <a:tr h="928308"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КФХ, ИП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358163"/>
                  </a:ext>
                </a:extLst>
              </a:tr>
              <a:tr h="5935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растениеводства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182218"/>
                  </a:ext>
                </a:extLst>
              </a:tr>
              <a:tr h="5935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кукурузы (на зерно),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пшеницы (озимой и яровой),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подсолнечника (на зерно) и семян,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открытого грунта,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защищенного грунта,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картофеля,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растительных кормов (сено, сенаж, силос),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многолетних насаждений плодовых и ягодных,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прочие культуры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159607"/>
                  </a:ext>
                </a:extLst>
              </a:tr>
              <a:tr h="260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 (с указанием единицы измере-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202913"/>
                  </a:ext>
                </a:extLst>
              </a:tr>
              <a:tr h="10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442425"/>
                  </a:ext>
                </a:extLst>
              </a:tr>
              <a:tr h="145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992985"/>
                  </a:ext>
                </a:extLst>
              </a:tr>
              <a:tr h="593510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037410"/>
                  </a:ext>
                </a:extLst>
              </a:tr>
              <a:tr h="593510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09797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668BE47E-1ED3-0DC8-2D92-255040385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97794"/>
            <a:ext cx="18002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раздела 8.2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456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6867F86-B343-8D87-514D-54AFB74F8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058199"/>
              </p:ext>
            </p:extLst>
          </p:nvPr>
        </p:nvGraphicFramePr>
        <p:xfrm>
          <a:off x="323528" y="584684"/>
          <a:ext cx="8424934" cy="5688632"/>
        </p:xfrm>
        <a:graphic>
          <a:graphicData uri="http://schemas.openxmlformats.org/drawingml/2006/table">
            <a:tbl>
              <a:tblPr/>
              <a:tblGrid>
                <a:gridCol w="430609">
                  <a:extLst>
                    <a:ext uri="{9D8B030D-6E8A-4147-A177-3AD203B41FA5}">
                      <a16:colId xmlns:a16="http://schemas.microsoft.com/office/drawing/2014/main" val="1156040277"/>
                    </a:ext>
                  </a:extLst>
                </a:gridCol>
                <a:gridCol w="372924">
                  <a:extLst>
                    <a:ext uri="{9D8B030D-6E8A-4147-A177-3AD203B41FA5}">
                      <a16:colId xmlns:a16="http://schemas.microsoft.com/office/drawing/2014/main" val="1787538246"/>
                    </a:ext>
                  </a:extLst>
                </a:gridCol>
                <a:gridCol w="347117">
                  <a:extLst>
                    <a:ext uri="{9D8B030D-6E8A-4147-A177-3AD203B41FA5}">
                      <a16:colId xmlns:a16="http://schemas.microsoft.com/office/drawing/2014/main" val="4253168555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259848104"/>
                    </a:ext>
                  </a:extLst>
                </a:gridCol>
                <a:gridCol w="501954">
                  <a:extLst>
                    <a:ext uri="{9D8B030D-6E8A-4147-A177-3AD203B41FA5}">
                      <a16:colId xmlns:a16="http://schemas.microsoft.com/office/drawing/2014/main" val="1896503994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2862187544"/>
                    </a:ext>
                  </a:extLst>
                </a:gridCol>
                <a:gridCol w="215557">
                  <a:extLst>
                    <a:ext uri="{9D8B030D-6E8A-4147-A177-3AD203B41FA5}">
                      <a16:colId xmlns:a16="http://schemas.microsoft.com/office/drawing/2014/main" val="1760298684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852705080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627554062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2173576257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174021387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19177312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321279769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4280259168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2956251181"/>
                    </a:ext>
                  </a:extLst>
                </a:gridCol>
                <a:gridCol w="215557">
                  <a:extLst>
                    <a:ext uri="{9D8B030D-6E8A-4147-A177-3AD203B41FA5}">
                      <a16:colId xmlns:a16="http://schemas.microsoft.com/office/drawing/2014/main" val="3177683222"/>
                    </a:ext>
                  </a:extLst>
                </a:gridCol>
                <a:gridCol w="215557">
                  <a:extLst>
                    <a:ext uri="{9D8B030D-6E8A-4147-A177-3AD203B41FA5}">
                      <a16:colId xmlns:a16="http://schemas.microsoft.com/office/drawing/2014/main" val="3767209893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511530585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011898376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564909080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75765551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06628091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008976370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618537609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4275641372"/>
                    </a:ext>
                  </a:extLst>
                </a:gridCol>
                <a:gridCol w="430609">
                  <a:extLst>
                    <a:ext uri="{9D8B030D-6E8A-4147-A177-3AD203B41FA5}">
                      <a16:colId xmlns:a16="http://schemas.microsoft.com/office/drawing/2014/main" val="1608358403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884483022"/>
                    </a:ext>
                  </a:extLst>
                </a:gridCol>
                <a:gridCol w="215051">
                  <a:extLst>
                    <a:ext uri="{9D8B030D-6E8A-4147-A177-3AD203B41FA5}">
                      <a16:colId xmlns:a16="http://schemas.microsoft.com/office/drawing/2014/main" val="2804345871"/>
                    </a:ext>
                  </a:extLst>
                </a:gridCol>
              </a:tblGrid>
              <a:tr h="735018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На-име-но-ва-ние КФХ, 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-лия, имя, отчество (последнее - при наличии) главы КФХ, ИП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муници-пального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образова-ния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которого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стриро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825550"/>
                  </a:ext>
                </a:extLst>
              </a:tr>
              <a:tr h="477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сельскохозяйственных животных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901929"/>
                  </a:ext>
                </a:extLst>
              </a:tr>
              <a:tr h="477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молочно-го напра-вления,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мясного напра-вления,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птиц всех видов,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пчел медо-носных, пчело-семей,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рыб-произ-води-телей,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оленей северных, маралов,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лошадей,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кроликов,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818843"/>
                  </a:ext>
                </a:extLst>
              </a:tr>
              <a:tr h="18053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(с ука-занием едини-цы измере-ния)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296752"/>
                  </a:ext>
                </a:extLst>
              </a:tr>
              <a:tr h="12508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241847"/>
                  </a:ext>
                </a:extLst>
              </a:tr>
              <a:tr h="477117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1865355"/>
                  </a:ext>
                </a:extLst>
              </a:tr>
              <a:tr h="466132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710702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C4E87588-ED2B-A730-5288-89AC09EAF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19"/>
            <a:ext cx="7455887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8.3. Плановые производственные показатели животноводства в КФХ или ИП, получившего грант «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Агростартап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01237C-99F6-0053-A8A0-14D002848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000" cy="54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84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2A60D0D-B825-EE93-D9C5-85AA78A11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957925"/>
              </p:ext>
            </p:extLst>
          </p:nvPr>
        </p:nvGraphicFramePr>
        <p:xfrm>
          <a:off x="395536" y="404664"/>
          <a:ext cx="8147252" cy="3888432"/>
        </p:xfrm>
        <a:graphic>
          <a:graphicData uri="http://schemas.openxmlformats.org/drawingml/2006/table">
            <a:tbl>
              <a:tblPr/>
              <a:tblGrid>
                <a:gridCol w="481666">
                  <a:extLst>
                    <a:ext uri="{9D8B030D-6E8A-4147-A177-3AD203B41FA5}">
                      <a16:colId xmlns:a16="http://schemas.microsoft.com/office/drawing/2014/main" val="3911528550"/>
                    </a:ext>
                  </a:extLst>
                </a:gridCol>
                <a:gridCol w="417284">
                  <a:extLst>
                    <a:ext uri="{9D8B030D-6E8A-4147-A177-3AD203B41FA5}">
                      <a16:colId xmlns:a16="http://schemas.microsoft.com/office/drawing/2014/main" val="2037824021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617180280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4084879380"/>
                    </a:ext>
                  </a:extLst>
                </a:gridCol>
                <a:gridCol w="417284">
                  <a:extLst>
                    <a:ext uri="{9D8B030D-6E8A-4147-A177-3AD203B41FA5}">
                      <a16:colId xmlns:a16="http://schemas.microsoft.com/office/drawing/2014/main" val="3602448215"/>
                    </a:ext>
                  </a:extLst>
                </a:gridCol>
                <a:gridCol w="417284">
                  <a:extLst>
                    <a:ext uri="{9D8B030D-6E8A-4147-A177-3AD203B41FA5}">
                      <a16:colId xmlns:a16="http://schemas.microsoft.com/office/drawing/2014/main" val="3605675297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254134420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4125141642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4229995474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3783261095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2041031631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3602504881"/>
                    </a:ext>
                  </a:extLst>
                </a:gridCol>
                <a:gridCol w="486422">
                  <a:extLst>
                    <a:ext uri="{9D8B030D-6E8A-4147-A177-3AD203B41FA5}">
                      <a16:colId xmlns:a16="http://schemas.microsoft.com/office/drawing/2014/main" val="454284004"/>
                    </a:ext>
                  </a:extLst>
                </a:gridCol>
                <a:gridCol w="625682">
                  <a:extLst>
                    <a:ext uri="{9D8B030D-6E8A-4147-A177-3AD203B41FA5}">
                      <a16:colId xmlns:a16="http://schemas.microsoft.com/office/drawing/2014/main" val="713908189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1100248963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3673092051"/>
                    </a:ext>
                  </a:extLst>
                </a:gridCol>
              </a:tblGrid>
              <a:tr h="671303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Наиме-нова-ние КФХ, 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45059"/>
                  </a:ext>
                </a:extLst>
              </a:tr>
              <a:tr h="44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животноводства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691627"/>
                  </a:ext>
                </a:extLst>
              </a:tr>
              <a:tr h="44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и птицы в живой массе, в том числе на убой,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молока сырого (в физическом весе),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шерсти (в физическом весе),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меда натурального пчелиного,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аквакультуры,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яиц, тысяч 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прочая продукция животноводства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713465"/>
                  </a:ext>
                </a:extLst>
              </a:tr>
              <a:tr h="9712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Наименова-ние (с указанием единицы измерения)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771317"/>
                  </a:ext>
                </a:extLst>
              </a:tr>
              <a:tr h="44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699163"/>
                  </a:ext>
                </a:extLst>
              </a:tr>
              <a:tr h="449184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601044"/>
                  </a:ext>
                </a:extLst>
              </a:tr>
              <a:tr h="449184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39800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B1F522C-9324-D755-3043-C61E1DC58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74" y="3919"/>
            <a:ext cx="171874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раздела 8.3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EEF47-26A8-C325-FCFB-9BBB77898F71}"/>
              </a:ext>
            </a:extLst>
          </p:cNvPr>
          <p:cNvSpPr txBox="1"/>
          <p:nvPr/>
        </p:nvSpPr>
        <p:spPr>
          <a:xfrm>
            <a:off x="431540" y="4869160"/>
            <a:ext cx="8280920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_____________________________________________                       </a:t>
            </a:r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     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(победитель конкурса)                                                   (подпись)                                             (инициалы, фамилия)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М.П. (при наличии)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«___» _______________ 20__ г.   </a:t>
            </a:r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60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ДАТУ СТАВИМ ОБЯЗАТЕЛЬНО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87149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588127-C24F-1F0C-122C-75DC35220698}"/>
              </a:ext>
            </a:extLst>
          </p:cNvPr>
          <p:cNvSpPr txBox="1"/>
          <p:nvPr/>
        </p:nvSpPr>
        <p:spPr>
          <a:xfrm>
            <a:off x="179512" y="24805"/>
            <a:ext cx="856895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Семейная ферма</a:t>
            </a: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сдают все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грантовики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2020, 2021, 2022, 2023 г.</a:t>
            </a: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финансово-экономическом состоянии победителя конкурса, </a:t>
            </a: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получившего грантовую поддержку</a:t>
            </a: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01 </a:t>
            </a:r>
            <a:r>
              <a:rPr lang="ru-RU" sz="18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окября</a:t>
            </a:r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2024 год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5EA49320-97EB-B12B-D872-7B9230C9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82998"/>
            <a:ext cx="6480720" cy="273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139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212AF5-B682-47AA-1359-C939AE0261AC}"/>
              </a:ext>
            </a:extLst>
          </p:cNvPr>
          <p:cNvSpPr txBox="1"/>
          <p:nvPr/>
        </p:nvSpPr>
        <p:spPr>
          <a:xfrm>
            <a:off x="5647534" y="-30083"/>
            <a:ext cx="35101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министерства сельского хозяйства и продовольствия Кировской области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18.04.2024 № 24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212C9-B1B8-00FC-0BF5-78B94A57BC75}"/>
              </a:ext>
            </a:extLst>
          </p:cNvPr>
          <p:cNvSpPr txBox="1"/>
          <p:nvPr/>
        </p:nvSpPr>
        <p:spPr>
          <a:xfrm>
            <a:off x="323528" y="2132856"/>
            <a:ext cx="864096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финансово-экономическом состоянии победителя конкурса,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получившего грантовую поддержку,  </a:t>
            </a:r>
          </a:p>
          <a:p>
            <a:pPr algn="ctr"/>
            <a:r>
              <a:rPr lang="ru-RU" sz="1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«01» января 2025 года</a:t>
            </a:r>
          </a:p>
          <a:p>
            <a:pPr algn="ctr"/>
            <a:endParaRPr lang="ru-RU" sz="14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u="sng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ИП глава К(Ф)Х Иванов Иван </a:t>
            </a:r>
            <a:r>
              <a:rPr lang="ru-RU" sz="1400" u="sng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иИванович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(наименование получателя гранта)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Представляется в министерство сельского хозяйства и продовольствия Кировской области крестьянским (фермерским) хозяйством 1 раз в квартал, не позднее 20-го числа месяца, следующего за отчетным кварталом, начиная со II квартала, на бумажном носителе и в электронном формате на адрес электронной почты mfh43@mail.ru.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768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3D6C03-8FA0-44DB-C3BE-4C14D8003E95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Сведения о крестьянских (фермерских) хозяйствах и индивидуальных предпринимателях, реализующих проекты на создание и (или) развитие хозяйства с помощью средств грантовой поддержки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A1B1718-024F-3F0B-39EA-67D64D921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57920"/>
              </p:ext>
            </p:extLst>
          </p:nvPr>
        </p:nvGraphicFramePr>
        <p:xfrm>
          <a:off x="107504" y="980728"/>
          <a:ext cx="9001001" cy="4021103"/>
        </p:xfrm>
        <a:graphic>
          <a:graphicData uri="http://schemas.openxmlformats.org/drawingml/2006/table">
            <a:tbl>
              <a:tblPr/>
              <a:tblGrid>
                <a:gridCol w="667587">
                  <a:extLst>
                    <a:ext uri="{9D8B030D-6E8A-4147-A177-3AD203B41FA5}">
                      <a16:colId xmlns:a16="http://schemas.microsoft.com/office/drawing/2014/main" val="4245375515"/>
                    </a:ext>
                  </a:extLst>
                </a:gridCol>
                <a:gridCol w="751315">
                  <a:extLst>
                    <a:ext uri="{9D8B030D-6E8A-4147-A177-3AD203B41FA5}">
                      <a16:colId xmlns:a16="http://schemas.microsoft.com/office/drawing/2014/main" val="3892998801"/>
                    </a:ext>
                  </a:extLst>
                </a:gridCol>
                <a:gridCol w="356678">
                  <a:extLst>
                    <a:ext uri="{9D8B030D-6E8A-4147-A177-3AD203B41FA5}">
                      <a16:colId xmlns:a16="http://schemas.microsoft.com/office/drawing/2014/main" val="1484970534"/>
                    </a:ext>
                  </a:extLst>
                </a:gridCol>
                <a:gridCol w="553717">
                  <a:extLst>
                    <a:ext uri="{9D8B030D-6E8A-4147-A177-3AD203B41FA5}">
                      <a16:colId xmlns:a16="http://schemas.microsoft.com/office/drawing/2014/main" val="1248296448"/>
                    </a:ext>
                  </a:extLst>
                </a:gridCol>
                <a:gridCol w="372867">
                  <a:extLst>
                    <a:ext uri="{9D8B030D-6E8A-4147-A177-3AD203B41FA5}">
                      <a16:colId xmlns:a16="http://schemas.microsoft.com/office/drawing/2014/main" val="268539339"/>
                    </a:ext>
                  </a:extLst>
                </a:gridCol>
                <a:gridCol w="526367">
                  <a:extLst>
                    <a:ext uri="{9D8B030D-6E8A-4147-A177-3AD203B41FA5}">
                      <a16:colId xmlns:a16="http://schemas.microsoft.com/office/drawing/2014/main" val="583632409"/>
                    </a:ext>
                  </a:extLst>
                </a:gridCol>
                <a:gridCol w="683215">
                  <a:extLst>
                    <a:ext uri="{9D8B030D-6E8A-4147-A177-3AD203B41FA5}">
                      <a16:colId xmlns:a16="http://schemas.microsoft.com/office/drawing/2014/main" val="1124930159"/>
                    </a:ext>
                  </a:extLst>
                </a:gridCol>
                <a:gridCol w="667030">
                  <a:extLst>
                    <a:ext uri="{9D8B030D-6E8A-4147-A177-3AD203B41FA5}">
                      <a16:colId xmlns:a16="http://schemas.microsoft.com/office/drawing/2014/main" val="1324145787"/>
                    </a:ext>
                  </a:extLst>
                </a:gridCol>
                <a:gridCol w="667030">
                  <a:extLst>
                    <a:ext uri="{9D8B030D-6E8A-4147-A177-3AD203B41FA5}">
                      <a16:colId xmlns:a16="http://schemas.microsoft.com/office/drawing/2014/main" val="2317825057"/>
                    </a:ext>
                  </a:extLst>
                </a:gridCol>
                <a:gridCol w="723406">
                  <a:extLst>
                    <a:ext uri="{9D8B030D-6E8A-4147-A177-3AD203B41FA5}">
                      <a16:colId xmlns:a16="http://schemas.microsoft.com/office/drawing/2014/main" val="234153715"/>
                    </a:ext>
                  </a:extLst>
                </a:gridCol>
                <a:gridCol w="662004">
                  <a:extLst>
                    <a:ext uri="{9D8B030D-6E8A-4147-A177-3AD203B41FA5}">
                      <a16:colId xmlns:a16="http://schemas.microsoft.com/office/drawing/2014/main" val="1380415007"/>
                    </a:ext>
                  </a:extLst>
                </a:gridCol>
                <a:gridCol w="474456">
                  <a:extLst>
                    <a:ext uri="{9D8B030D-6E8A-4147-A177-3AD203B41FA5}">
                      <a16:colId xmlns:a16="http://schemas.microsoft.com/office/drawing/2014/main" val="1374590618"/>
                    </a:ext>
                  </a:extLst>
                </a:gridCol>
                <a:gridCol w="474456">
                  <a:extLst>
                    <a:ext uri="{9D8B030D-6E8A-4147-A177-3AD203B41FA5}">
                      <a16:colId xmlns:a16="http://schemas.microsoft.com/office/drawing/2014/main" val="560932840"/>
                    </a:ext>
                  </a:extLst>
                </a:gridCol>
                <a:gridCol w="605629">
                  <a:extLst>
                    <a:ext uri="{9D8B030D-6E8A-4147-A177-3AD203B41FA5}">
                      <a16:colId xmlns:a16="http://schemas.microsoft.com/office/drawing/2014/main" val="2929756012"/>
                    </a:ext>
                  </a:extLst>
                </a:gridCol>
                <a:gridCol w="815244">
                  <a:extLst>
                    <a:ext uri="{9D8B030D-6E8A-4147-A177-3AD203B41FA5}">
                      <a16:colId xmlns:a16="http://schemas.microsoft.com/office/drawing/2014/main" val="888182525"/>
                    </a:ext>
                  </a:extLst>
                </a:gridCol>
              </a:tblGrid>
              <a:tr h="1440160"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крестьянс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-кого (фермер-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хозяйства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(далее – КФХ)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имя, отчество главы КФХ,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-дуального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предприни-мателя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(далее – ИП)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-приятия, в рамках которого получен гра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нт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КФХ, ИП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рожде-ния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главы КФХ, ИП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Образова-ние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получен-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главой КФХ, ИП (при наличии данных сведений)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налоговом органе КФХ, ИП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Отметка о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преобразо-вании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из личного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подсоб-ного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хозяйства в КФХ, ИП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Адрес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контакт-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телефон, адрес электрон-ной почты КФХ, ИП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200" u="none" strike="noStrike" dirty="0">
                          <a:solidFill>
                            <a:srgbClr val="0563C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ОКТМО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населенно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 пункта, на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террито-рии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которого находится КФХ, ИП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членов КФХ (включая главу), человек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-ческой деятель-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200" u="none" strike="noStrike" dirty="0">
                          <a:solidFill>
                            <a:srgbClr val="0563C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ОКВЭД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который получен грант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гранта, рублей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972838"/>
                  </a:ext>
                </a:extLst>
              </a:tr>
              <a:tr h="1045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 членов семьи главы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73527"/>
                  </a:ext>
                </a:extLst>
              </a:tr>
              <a:tr h="45954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893365"/>
                  </a:ext>
                </a:extLst>
              </a:tr>
              <a:tr h="105211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ИП глава К(Ф)Х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Иванов Иван Иванович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Иванов Иван Иванович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Поддержка начинающего фермера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431000540897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01.03.2018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613592, Оричевский район, д. Иванов, 898231222, 25847@mail.ru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33617444101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 panose="02020603050405020304" pitchFamily="18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78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364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B841A3-EEA1-3EFF-03E3-B9B691AE8D48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2. Сведения о расходах средств гранта, полученных КФХ и ИП, реализующими проекты на создание и (или) развитие хозяйства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D4953FC-C3F9-4B7A-0080-BF66EBE00E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286901"/>
              </p:ext>
            </p:extLst>
          </p:nvPr>
        </p:nvGraphicFramePr>
        <p:xfrm>
          <a:off x="107505" y="476672"/>
          <a:ext cx="9036492" cy="6349066"/>
        </p:xfrm>
        <a:graphic>
          <a:graphicData uri="http://schemas.openxmlformats.org/drawingml/2006/table">
            <a:tbl>
              <a:tblPr/>
              <a:tblGrid>
                <a:gridCol w="535096">
                  <a:extLst>
                    <a:ext uri="{9D8B030D-6E8A-4147-A177-3AD203B41FA5}">
                      <a16:colId xmlns:a16="http://schemas.microsoft.com/office/drawing/2014/main" val="3650284833"/>
                    </a:ext>
                  </a:extLst>
                </a:gridCol>
                <a:gridCol w="394426">
                  <a:extLst>
                    <a:ext uri="{9D8B030D-6E8A-4147-A177-3AD203B41FA5}">
                      <a16:colId xmlns:a16="http://schemas.microsoft.com/office/drawing/2014/main" val="912579986"/>
                    </a:ext>
                  </a:extLst>
                </a:gridCol>
                <a:gridCol w="434145">
                  <a:extLst>
                    <a:ext uri="{9D8B030D-6E8A-4147-A177-3AD203B41FA5}">
                      <a16:colId xmlns:a16="http://schemas.microsoft.com/office/drawing/2014/main" val="4049016687"/>
                    </a:ext>
                  </a:extLst>
                </a:gridCol>
                <a:gridCol w="348639">
                  <a:extLst>
                    <a:ext uri="{9D8B030D-6E8A-4147-A177-3AD203B41FA5}">
                      <a16:colId xmlns:a16="http://schemas.microsoft.com/office/drawing/2014/main" val="2520480726"/>
                    </a:ext>
                  </a:extLst>
                </a:gridCol>
                <a:gridCol w="468900">
                  <a:extLst>
                    <a:ext uri="{9D8B030D-6E8A-4147-A177-3AD203B41FA5}">
                      <a16:colId xmlns:a16="http://schemas.microsoft.com/office/drawing/2014/main" val="4200024062"/>
                    </a:ext>
                  </a:extLst>
                </a:gridCol>
                <a:gridCol w="391116">
                  <a:extLst>
                    <a:ext uri="{9D8B030D-6E8A-4147-A177-3AD203B41FA5}">
                      <a16:colId xmlns:a16="http://schemas.microsoft.com/office/drawing/2014/main" val="3233264541"/>
                    </a:ext>
                  </a:extLst>
                </a:gridCol>
                <a:gridCol w="391116">
                  <a:extLst>
                    <a:ext uri="{9D8B030D-6E8A-4147-A177-3AD203B41FA5}">
                      <a16:colId xmlns:a16="http://schemas.microsoft.com/office/drawing/2014/main" val="1303364918"/>
                    </a:ext>
                  </a:extLst>
                </a:gridCol>
                <a:gridCol w="547233">
                  <a:extLst>
                    <a:ext uri="{9D8B030D-6E8A-4147-A177-3AD203B41FA5}">
                      <a16:colId xmlns:a16="http://schemas.microsoft.com/office/drawing/2014/main" val="3259547448"/>
                    </a:ext>
                  </a:extLst>
                </a:gridCol>
                <a:gridCol w="547233">
                  <a:extLst>
                    <a:ext uri="{9D8B030D-6E8A-4147-A177-3AD203B41FA5}">
                      <a16:colId xmlns:a16="http://schemas.microsoft.com/office/drawing/2014/main" val="761739419"/>
                    </a:ext>
                  </a:extLst>
                </a:gridCol>
                <a:gridCol w="442970">
                  <a:extLst>
                    <a:ext uri="{9D8B030D-6E8A-4147-A177-3AD203B41FA5}">
                      <a16:colId xmlns:a16="http://schemas.microsoft.com/office/drawing/2014/main" val="1251890044"/>
                    </a:ext>
                  </a:extLst>
                </a:gridCol>
                <a:gridCol w="442970">
                  <a:extLst>
                    <a:ext uri="{9D8B030D-6E8A-4147-A177-3AD203B41FA5}">
                      <a16:colId xmlns:a16="http://schemas.microsoft.com/office/drawing/2014/main" val="1071713354"/>
                    </a:ext>
                  </a:extLst>
                </a:gridCol>
                <a:gridCol w="442970">
                  <a:extLst>
                    <a:ext uri="{9D8B030D-6E8A-4147-A177-3AD203B41FA5}">
                      <a16:colId xmlns:a16="http://schemas.microsoft.com/office/drawing/2014/main" val="1886790951"/>
                    </a:ext>
                  </a:extLst>
                </a:gridCol>
                <a:gridCol w="391116">
                  <a:extLst>
                    <a:ext uri="{9D8B030D-6E8A-4147-A177-3AD203B41FA5}">
                      <a16:colId xmlns:a16="http://schemas.microsoft.com/office/drawing/2014/main" val="2870770197"/>
                    </a:ext>
                  </a:extLst>
                </a:gridCol>
                <a:gridCol w="391116">
                  <a:extLst>
                    <a:ext uri="{9D8B030D-6E8A-4147-A177-3AD203B41FA5}">
                      <a16:colId xmlns:a16="http://schemas.microsoft.com/office/drawing/2014/main" val="4287136717"/>
                    </a:ext>
                  </a:extLst>
                </a:gridCol>
                <a:gridCol w="469449">
                  <a:extLst>
                    <a:ext uri="{9D8B030D-6E8A-4147-A177-3AD203B41FA5}">
                      <a16:colId xmlns:a16="http://schemas.microsoft.com/office/drawing/2014/main" val="2101652957"/>
                    </a:ext>
                  </a:extLst>
                </a:gridCol>
                <a:gridCol w="469449">
                  <a:extLst>
                    <a:ext uri="{9D8B030D-6E8A-4147-A177-3AD203B41FA5}">
                      <a16:colId xmlns:a16="http://schemas.microsoft.com/office/drawing/2014/main" val="2039701406"/>
                    </a:ext>
                  </a:extLst>
                </a:gridCol>
                <a:gridCol w="547783">
                  <a:extLst>
                    <a:ext uri="{9D8B030D-6E8A-4147-A177-3AD203B41FA5}">
                      <a16:colId xmlns:a16="http://schemas.microsoft.com/office/drawing/2014/main" val="3541331376"/>
                    </a:ext>
                  </a:extLst>
                </a:gridCol>
                <a:gridCol w="547783">
                  <a:extLst>
                    <a:ext uri="{9D8B030D-6E8A-4147-A177-3AD203B41FA5}">
                      <a16:colId xmlns:a16="http://schemas.microsoft.com/office/drawing/2014/main" val="2817250449"/>
                    </a:ext>
                  </a:extLst>
                </a:gridCol>
                <a:gridCol w="416491">
                  <a:extLst>
                    <a:ext uri="{9D8B030D-6E8A-4147-A177-3AD203B41FA5}">
                      <a16:colId xmlns:a16="http://schemas.microsoft.com/office/drawing/2014/main" val="866930526"/>
                    </a:ext>
                  </a:extLst>
                </a:gridCol>
                <a:gridCol w="416491">
                  <a:extLst>
                    <a:ext uri="{9D8B030D-6E8A-4147-A177-3AD203B41FA5}">
                      <a16:colId xmlns:a16="http://schemas.microsoft.com/office/drawing/2014/main" val="993881753"/>
                    </a:ext>
                  </a:extLst>
                </a:gridCol>
              </a:tblGrid>
              <a:tr h="326488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 проекта создания и (или) развития хозяйства (рублей)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Использовано средств (включая собственные средства) в соответствии с планом расходов (рублей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906211"/>
                  </a:ext>
                </a:extLst>
              </a:tr>
              <a:tr h="5106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начинающими фермерами и семейными фермами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начинающими фермерами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семейными фермами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999700"/>
                  </a:ext>
                </a:extLst>
              </a:tr>
              <a:tr h="326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разра-ботка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проек-тной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доку-мента-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приобре-тение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сельско-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хозяйст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-венных живот-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(за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исклю-чением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свиней) и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птицы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приоб-рете-ние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рыбо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поса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-дочно-го мате-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риа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приоб-рете-ние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авто-ном-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источ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-ников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элект-ро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 газо- и водо-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снаб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жения</a:t>
                      </a:r>
                      <a:endParaRPr lang="ru-RU" sz="1100" dirty="0">
                        <a:effectLst/>
                        <a:highlight>
                          <a:srgbClr val="FF0066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пога-шение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не более 20%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прив-лекае-мого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льгот-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инвес-тици-онного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креди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-та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-мель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тение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ите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льст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-во, ре-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монт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пере-уст-рой-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ство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объектов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тение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кохо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зяйствен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-ной тех-ники и обо-рудо-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зово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 авто-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биль-ного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транс-порта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FF0066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поса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-дочно-го мате-риала для заклад-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много-летних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насаж-дений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вклю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-чая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виног-радни-ки</a:t>
                      </a:r>
                      <a:endParaRPr lang="ru-RU" sz="1100" dirty="0">
                        <a:effectLst/>
                        <a:highlight>
                          <a:srgbClr val="FF0066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подк-лючение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производственных объектов к электрическим, </a:t>
                      </a:r>
                      <a:r>
                        <a:rPr lang="ru-RU" sz="1100" spc="-1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 газо- и теплопроводным сетям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приоб-ретение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строи-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тельство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реконст-рукция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капи-тальный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ремонт или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модер-низация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объектов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лектация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семей-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ферм и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объек-тов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пере-работ-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обору-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дова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нием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-кой, а также их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мон-таж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уплата про-цен-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тов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кре-диту</a:t>
                      </a:r>
                      <a:endParaRPr lang="ru-RU" sz="1100" dirty="0">
                        <a:effectLst/>
                        <a:highlight>
                          <a:srgbClr val="FF0066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791892"/>
                  </a:ext>
                </a:extLst>
              </a:tr>
              <a:tr h="6948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гранта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получателя гранта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022533"/>
                  </a:ext>
                </a:extLst>
              </a:tr>
              <a:tr h="21019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заем-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545400"/>
                  </a:ext>
                </a:extLst>
              </a:tr>
              <a:tr h="34695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746478"/>
                  </a:ext>
                </a:extLst>
              </a:tr>
              <a:tr h="3348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И. И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43100000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3 336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531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2 805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796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281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D73374-4D50-E7F5-1B6C-F91B3D65A12C}"/>
              </a:ext>
            </a:extLst>
          </p:cNvPr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3. Сведения о возвратах средств гранта, полученных КФХ и ИП на создание и (или) развитие хозяйства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9091003-CBFE-B3EE-8EB1-7EFD09E14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938660"/>
              </p:ext>
            </p:extLst>
          </p:nvPr>
        </p:nvGraphicFramePr>
        <p:xfrm>
          <a:off x="457200" y="404664"/>
          <a:ext cx="8229599" cy="5745490"/>
        </p:xfrm>
        <a:graphic>
          <a:graphicData uri="http://schemas.openxmlformats.org/drawingml/2006/table">
            <a:tbl>
              <a:tblPr/>
              <a:tblGrid>
                <a:gridCol w="409674">
                  <a:extLst>
                    <a:ext uri="{9D8B030D-6E8A-4147-A177-3AD203B41FA5}">
                      <a16:colId xmlns:a16="http://schemas.microsoft.com/office/drawing/2014/main" val="3028364693"/>
                    </a:ext>
                  </a:extLst>
                </a:gridCol>
                <a:gridCol w="499967">
                  <a:extLst>
                    <a:ext uri="{9D8B030D-6E8A-4147-A177-3AD203B41FA5}">
                      <a16:colId xmlns:a16="http://schemas.microsoft.com/office/drawing/2014/main" val="3090943267"/>
                    </a:ext>
                  </a:extLst>
                </a:gridCol>
                <a:gridCol w="588197">
                  <a:extLst>
                    <a:ext uri="{9D8B030D-6E8A-4147-A177-3AD203B41FA5}">
                      <a16:colId xmlns:a16="http://schemas.microsoft.com/office/drawing/2014/main" val="364221765"/>
                    </a:ext>
                  </a:extLst>
                </a:gridCol>
                <a:gridCol w="359110">
                  <a:extLst>
                    <a:ext uri="{9D8B030D-6E8A-4147-A177-3AD203B41FA5}">
                      <a16:colId xmlns:a16="http://schemas.microsoft.com/office/drawing/2014/main" val="3475180466"/>
                    </a:ext>
                  </a:extLst>
                </a:gridCol>
                <a:gridCol w="408642">
                  <a:extLst>
                    <a:ext uri="{9D8B030D-6E8A-4147-A177-3AD203B41FA5}">
                      <a16:colId xmlns:a16="http://schemas.microsoft.com/office/drawing/2014/main" val="1769222688"/>
                    </a:ext>
                  </a:extLst>
                </a:gridCol>
                <a:gridCol w="695001">
                  <a:extLst>
                    <a:ext uri="{9D8B030D-6E8A-4147-A177-3AD203B41FA5}">
                      <a16:colId xmlns:a16="http://schemas.microsoft.com/office/drawing/2014/main" val="2399103551"/>
                    </a:ext>
                  </a:extLst>
                </a:gridCol>
                <a:gridCol w="728539">
                  <a:extLst>
                    <a:ext uri="{9D8B030D-6E8A-4147-A177-3AD203B41FA5}">
                      <a16:colId xmlns:a16="http://schemas.microsoft.com/office/drawing/2014/main" val="1710217367"/>
                    </a:ext>
                  </a:extLst>
                </a:gridCol>
                <a:gridCol w="294099">
                  <a:extLst>
                    <a:ext uri="{9D8B030D-6E8A-4147-A177-3AD203B41FA5}">
                      <a16:colId xmlns:a16="http://schemas.microsoft.com/office/drawing/2014/main" val="2241813098"/>
                    </a:ext>
                  </a:extLst>
                </a:gridCol>
                <a:gridCol w="439084">
                  <a:extLst>
                    <a:ext uri="{9D8B030D-6E8A-4147-A177-3AD203B41FA5}">
                      <a16:colId xmlns:a16="http://schemas.microsoft.com/office/drawing/2014/main" val="2439679952"/>
                    </a:ext>
                  </a:extLst>
                </a:gridCol>
                <a:gridCol w="439084">
                  <a:extLst>
                    <a:ext uri="{9D8B030D-6E8A-4147-A177-3AD203B41FA5}">
                      <a16:colId xmlns:a16="http://schemas.microsoft.com/office/drawing/2014/main" val="4058905956"/>
                    </a:ext>
                  </a:extLst>
                </a:gridCol>
                <a:gridCol w="294099">
                  <a:extLst>
                    <a:ext uri="{9D8B030D-6E8A-4147-A177-3AD203B41FA5}">
                      <a16:colId xmlns:a16="http://schemas.microsoft.com/office/drawing/2014/main" val="2495471777"/>
                    </a:ext>
                  </a:extLst>
                </a:gridCol>
                <a:gridCol w="411222">
                  <a:extLst>
                    <a:ext uri="{9D8B030D-6E8A-4147-A177-3AD203B41FA5}">
                      <a16:colId xmlns:a16="http://schemas.microsoft.com/office/drawing/2014/main" val="3189708598"/>
                    </a:ext>
                  </a:extLst>
                </a:gridCol>
                <a:gridCol w="411222">
                  <a:extLst>
                    <a:ext uri="{9D8B030D-6E8A-4147-A177-3AD203B41FA5}">
                      <a16:colId xmlns:a16="http://schemas.microsoft.com/office/drawing/2014/main" val="3003419637"/>
                    </a:ext>
                  </a:extLst>
                </a:gridCol>
                <a:gridCol w="305450">
                  <a:extLst>
                    <a:ext uri="{9D8B030D-6E8A-4147-A177-3AD203B41FA5}">
                      <a16:colId xmlns:a16="http://schemas.microsoft.com/office/drawing/2014/main" val="2606930260"/>
                    </a:ext>
                  </a:extLst>
                </a:gridCol>
                <a:gridCol w="408642">
                  <a:extLst>
                    <a:ext uri="{9D8B030D-6E8A-4147-A177-3AD203B41FA5}">
                      <a16:colId xmlns:a16="http://schemas.microsoft.com/office/drawing/2014/main" val="3158908874"/>
                    </a:ext>
                  </a:extLst>
                </a:gridCol>
                <a:gridCol w="408642">
                  <a:extLst>
                    <a:ext uri="{9D8B030D-6E8A-4147-A177-3AD203B41FA5}">
                      <a16:colId xmlns:a16="http://schemas.microsoft.com/office/drawing/2014/main" val="4033085638"/>
                    </a:ext>
                  </a:extLst>
                </a:gridCol>
                <a:gridCol w="286875">
                  <a:extLst>
                    <a:ext uri="{9D8B030D-6E8A-4147-A177-3AD203B41FA5}">
                      <a16:colId xmlns:a16="http://schemas.microsoft.com/office/drawing/2014/main" val="1785400117"/>
                    </a:ext>
                  </a:extLst>
                </a:gridCol>
                <a:gridCol w="421025">
                  <a:extLst>
                    <a:ext uri="{9D8B030D-6E8A-4147-A177-3AD203B41FA5}">
                      <a16:colId xmlns:a16="http://schemas.microsoft.com/office/drawing/2014/main" val="1535693874"/>
                    </a:ext>
                  </a:extLst>
                </a:gridCol>
                <a:gridCol w="421025">
                  <a:extLst>
                    <a:ext uri="{9D8B030D-6E8A-4147-A177-3AD203B41FA5}">
                      <a16:colId xmlns:a16="http://schemas.microsoft.com/office/drawing/2014/main" val="2704644859"/>
                    </a:ext>
                  </a:extLst>
                </a:gridCol>
              </a:tblGrid>
              <a:tr h="576064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мено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</a:t>
                      </a: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-лия, имя, отчество главы КФХ, ИП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мероприя-тия</a:t>
                      </a: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в рамках которого получен грант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КФХ, ИП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Причина возврата средств (по личным </a:t>
                      </a:r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обстоятель-ствам</a:t>
                      </a: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или выявлено нарушение)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Виды выявленного нарушения или причина возврата гранта (нецелевое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использова-ние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несоблюде-ние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правил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предостав-ления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использова-ния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гранта, иное)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полученного гранта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 гранта, подлежащих возврату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возвращенных средств гранта</a:t>
                      </a:r>
                      <a:endParaRPr lang="ru-RU" sz="140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средств, подлежащий возврату по состоянию на отчетную дату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32860"/>
                  </a:ext>
                </a:extLst>
              </a:tr>
              <a:tr h="736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278237"/>
                  </a:ext>
                </a:extLst>
              </a:tr>
              <a:tr h="9179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0571775"/>
                  </a:ext>
                </a:extLst>
              </a:tr>
              <a:tr h="471194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086256"/>
                  </a:ext>
                </a:extLst>
              </a:tr>
              <a:tr h="47119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531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50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41F986-EDB6-1BA9-5B9F-7E66A7F9F5A0}"/>
              </a:ext>
            </a:extLst>
          </p:cNvPr>
          <p:cNvSpPr txBox="1"/>
          <p:nvPr/>
        </p:nvSpPr>
        <p:spPr>
          <a:xfrm>
            <a:off x="0" y="18362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4. Сведения о приобретении имущества КФХ и ИП, получившими грант на создание и (или) развитие хозяйства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4B048ED-9CE7-1DAA-D1BA-D1B45F027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613936"/>
              </p:ext>
            </p:extLst>
          </p:nvPr>
        </p:nvGraphicFramePr>
        <p:xfrm>
          <a:off x="251520" y="692696"/>
          <a:ext cx="8784975" cy="5323159"/>
        </p:xfrm>
        <a:graphic>
          <a:graphicData uri="http://schemas.openxmlformats.org/drawingml/2006/table">
            <a:tbl>
              <a:tblPr/>
              <a:tblGrid>
                <a:gridCol w="640137">
                  <a:extLst>
                    <a:ext uri="{9D8B030D-6E8A-4147-A177-3AD203B41FA5}">
                      <a16:colId xmlns:a16="http://schemas.microsoft.com/office/drawing/2014/main" val="1341724949"/>
                    </a:ext>
                  </a:extLst>
                </a:gridCol>
                <a:gridCol w="455481">
                  <a:extLst>
                    <a:ext uri="{9D8B030D-6E8A-4147-A177-3AD203B41FA5}">
                      <a16:colId xmlns:a16="http://schemas.microsoft.com/office/drawing/2014/main" val="2287506118"/>
                    </a:ext>
                  </a:extLst>
                </a:gridCol>
                <a:gridCol w="454947">
                  <a:extLst>
                    <a:ext uri="{9D8B030D-6E8A-4147-A177-3AD203B41FA5}">
                      <a16:colId xmlns:a16="http://schemas.microsoft.com/office/drawing/2014/main" val="3186198738"/>
                    </a:ext>
                  </a:extLst>
                </a:gridCol>
                <a:gridCol w="558247">
                  <a:extLst>
                    <a:ext uri="{9D8B030D-6E8A-4147-A177-3AD203B41FA5}">
                      <a16:colId xmlns:a16="http://schemas.microsoft.com/office/drawing/2014/main" val="2251736642"/>
                    </a:ext>
                  </a:extLst>
                </a:gridCol>
                <a:gridCol w="467257">
                  <a:extLst>
                    <a:ext uri="{9D8B030D-6E8A-4147-A177-3AD203B41FA5}">
                      <a16:colId xmlns:a16="http://schemas.microsoft.com/office/drawing/2014/main" val="2315759266"/>
                    </a:ext>
                  </a:extLst>
                </a:gridCol>
                <a:gridCol w="454947">
                  <a:extLst>
                    <a:ext uri="{9D8B030D-6E8A-4147-A177-3AD203B41FA5}">
                      <a16:colId xmlns:a16="http://schemas.microsoft.com/office/drawing/2014/main" val="1306180586"/>
                    </a:ext>
                  </a:extLst>
                </a:gridCol>
                <a:gridCol w="455481">
                  <a:extLst>
                    <a:ext uri="{9D8B030D-6E8A-4147-A177-3AD203B41FA5}">
                      <a16:colId xmlns:a16="http://schemas.microsoft.com/office/drawing/2014/main" val="3158851302"/>
                    </a:ext>
                  </a:extLst>
                </a:gridCol>
                <a:gridCol w="455481">
                  <a:extLst>
                    <a:ext uri="{9D8B030D-6E8A-4147-A177-3AD203B41FA5}">
                      <a16:colId xmlns:a16="http://schemas.microsoft.com/office/drawing/2014/main" val="314204656"/>
                    </a:ext>
                  </a:extLst>
                </a:gridCol>
                <a:gridCol w="394466">
                  <a:extLst>
                    <a:ext uri="{9D8B030D-6E8A-4147-A177-3AD203B41FA5}">
                      <a16:colId xmlns:a16="http://schemas.microsoft.com/office/drawing/2014/main" val="1201012195"/>
                    </a:ext>
                  </a:extLst>
                </a:gridCol>
                <a:gridCol w="406776">
                  <a:extLst>
                    <a:ext uri="{9D8B030D-6E8A-4147-A177-3AD203B41FA5}">
                      <a16:colId xmlns:a16="http://schemas.microsoft.com/office/drawing/2014/main" val="625113474"/>
                    </a:ext>
                  </a:extLst>
                </a:gridCol>
                <a:gridCol w="467257">
                  <a:extLst>
                    <a:ext uri="{9D8B030D-6E8A-4147-A177-3AD203B41FA5}">
                      <a16:colId xmlns:a16="http://schemas.microsoft.com/office/drawing/2014/main" val="859320715"/>
                    </a:ext>
                  </a:extLst>
                </a:gridCol>
                <a:gridCol w="576444">
                  <a:extLst>
                    <a:ext uri="{9D8B030D-6E8A-4147-A177-3AD203B41FA5}">
                      <a16:colId xmlns:a16="http://schemas.microsoft.com/office/drawing/2014/main" val="2636279159"/>
                    </a:ext>
                  </a:extLst>
                </a:gridCol>
                <a:gridCol w="503653">
                  <a:extLst>
                    <a:ext uri="{9D8B030D-6E8A-4147-A177-3AD203B41FA5}">
                      <a16:colId xmlns:a16="http://schemas.microsoft.com/office/drawing/2014/main" val="1076486344"/>
                    </a:ext>
                  </a:extLst>
                </a:gridCol>
                <a:gridCol w="503653">
                  <a:extLst>
                    <a:ext uri="{9D8B030D-6E8A-4147-A177-3AD203B41FA5}">
                      <a16:colId xmlns:a16="http://schemas.microsoft.com/office/drawing/2014/main" val="2390223442"/>
                    </a:ext>
                  </a:extLst>
                </a:gridCol>
                <a:gridCol w="528497">
                  <a:extLst>
                    <a:ext uri="{9D8B030D-6E8A-4147-A177-3AD203B41FA5}">
                      <a16:colId xmlns:a16="http://schemas.microsoft.com/office/drawing/2014/main" val="1144863294"/>
                    </a:ext>
                  </a:extLst>
                </a:gridCol>
                <a:gridCol w="455481">
                  <a:extLst>
                    <a:ext uri="{9D8B030D-6E8A-4147-A177-3AD203B41FA5}">
                      <a16:colId xmlns:a16="http://schemas.microsoft.com/office/drawing/2014/main" val="4264763931"/>
                    </a:ext>
                  </a:extLst>
                </a:gridCol>
                <a:gridCol w="430326">
                  <a:extLst>
                    <a:ext uri="{9D8B030D-6E8A-4147-A177-3AD203B41FA5}">
                      <a16:colId xmlns:a16="http://schemas.microsoft.com/office/drawing/2014/main" val="2851170793"/>
                    </a:ext>
                  </a:extLst>
                </a:gridCol>
                <a:gridCol w="576444">
                  <a:extLst>
                    <a:ext uri="{9D8B030D-6E8A-4147-A177-3AD203B41FA5}">
                      <a16:colId xmlns:a16="http://schemas.microsoft.com/office/drawing/2014/main" val="1912970825"/>
                    </a:ext>
                  </a:extLst>
                </a:gridCol>
              </a:tblGrid>
              <a:tr h="245839"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КФХ, ИП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Приобретено за счет средств гранта (включая средства получателя гранта) в соответствии с планом расходов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736554"/>
                  </a:ext>
                </a:extLst>
              </a:tr>
              <a:tr h="384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земель сельско-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хозяйст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-венного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назначе-ния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га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сельскохозяйственных животных, птицы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рыбо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поса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-дочно-го мате-риала, цент-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неров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техники, оборудования и транспорта, единиц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посадоч-ного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-ла для закладки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многоле-тних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насажде-ний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штук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795068"/>
                  </a:ext>
                </a:extLst>
              </a:tr>
              <a:tr h="2458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74440"/>
                  </a:ext>
                </a:extLst>
              </a:tr>
              <a:tr h="1140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круп-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рога-того скота, голов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 и коз, голов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кур-несу-шек, голов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оленей и мара-лов, голов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-лосе-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штук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иных (наи-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вание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коли-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чест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трак-торов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комба-йнов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иных само-ход-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-шин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специ-ализи-рован-ного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авто-транс-порта</a:t>
                      </a:r>
                      <a:endParaRPr lang="ru-RU" sz="1400" dirty="0"/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дова-ния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009942"/>
                  </a:ext>
                </a:extLst>
              </a:tr>
              <a:tr h="245839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4117275"/>
                  </a:ext>
                </a:extLst>
              </a:tr>
              <a:tr h="24583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194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7138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406289-85C1-AB74-2C26-FBB79265E01E}"/>
              </a:ext>
            </a:extLst>
          </p:cNvPr>
          <p:cNvSpPr txBox="1"/>
          <p:nvPr/>
        </p:nvSpPr>
        <p:spPr>
          <a:xfrm>
            <a:off x="0" y="11663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5. Экономические показатели деятельности получателей гранта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337599D-E0BE-F9E3-5687-766C15975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780591"/>
              </p:ext>
            </p:extLst>
          </p:nvPr>
        </p:nvGraphicFramePr>
        <p:xfrm>
          <a:off x="251520" y="360344"/>
          <a:ext cx="8784975" cy="6434853"/>
        </p:xfrm>
        <a:graphic>
          <a:graphicData uri="http://schemas.openxmlformats.org/drawingml/2006/table">
            <a:tbl>
              <a:tblPr/>
              <a:tblGrid>
                <a:gridCol w="834757">
                  <a:extLst>
                    <a:ext uri="{9D8B030D-6E8A-4147-A177-3AD203B41FA5}">
                      <a16:colId xmlns:a16="http://schemas.microsoft.com/office/drawing/2014/main" val="1633844523"/>
                    </a:ext>
                  </a:extLst>
                </a:gridCol>
                <a:gridCol w="480310">
                  <a:extLst>
                    <a:ext uri="{9D8B030D-6E8A-4147-A177-3AD203B41FA5}">
                      <a16:colId xmlns:a16="http://schemas.microsoft.com/office/drawing/2014/main" val="300474117"/>
                    </a:ext>
                  </a:extLst>
                </a:gridCol>
                <a:gridCol w="452885">
                  <a:extLst>
                    <a:ext uri="{9D8B030D-6E8A-4147-A177-3AD203B41FA5}">
                      <a16:colId xmlns:a16="http://schemas.microsoft.com/office/drawing/2014/main" val="167927388"/>
                    </a:ext>
                  </a:extLst>
                </a:gridCol>
                <a:gridCol w="587314">
                  <a:extLst>
                    <a:ext uri="{9D8B030D-6E8A-4147-A177-3AD203B41FA5}">
                      <a16:colId xmlns:a16="http://schemas.microsoft.com/office/drawing/2014/main" val="1267667614"/>
                    </a:ext>
                  </a:extLst>
                </a:gridCol>
                <a:gridCol w="800327">
                  <a:extLst>
                    <a:ext uri="{9D8B030D-6E8A-4147-A177-3AD203B41FA5}">
                      <a16:colId xmlns:a16="http://schemas.microsoft.com/office/drawing/2014/main" val="1595213486"/>
                    </a:ext>
                  </a:extLst>
                </a:gridCol>
                <a:gridCol w="800327">
                  <a:extLst>
                    <a:ext uri="{9D8B030D-6E8A-4147-A177-3AD203B41FA5}">
                      <a16:colId xmlns:a16="http://schemas.microsoft.com/office/drawing/2014/main" val="1967401278"/>
                    </a:ext>
                  </a:extLst>
                </a:gridCol>
                <a:gridCol w="592061">
                  <a:extLst>
                    <a:ext uri="{9D8B030D-6E8A-4147-A177-3AD203B41FA5}">
                      <a16:colId xmlns:a16="http://schemas.microsoft.com/office/drawing/2014/main" val="16546891"/>
                    </a:ext>
                  </a:extLst>
                </a:gridCol>
                <a:gridCol w="814438">
                  <a:extLst>
                    <a:ext uri="{9D8B030D-6E8A-4147-A177-3AD203B41FA5}">
                      <a16:colId xmlns:a16="http://schemas.microsoft.com/office/drawing/2014/main" val="2639548819"/>
                    </a:ext>
                  </a:extLst>
                </a:gridCol>
                <a:gridCol w="800327">
                  <a:extLst>
                    <a:ext uri="{9D8B030D-6E8A-4147-A177-3AD203B41FA5}">
                      <a16:colId xmlns:a16="http://schemas.microsoft.com/office/drawing/2014/main" val="2900701312"/>
                    </a:ext>
                  </a:extLst>
                </a:gridCol>
                <a:gridCol w="1072935">
                  <a:extLst>
                    <a:ext uri="{9D8B030D-6E8A-4147-A177-3AD203B41FA5}">
                      <a16:colId xmlns:a16="http://schemas.microsoft.com/office/drawing/2014/main" val="1155333639"/>
                    </a:ext>
                  </a:extLst>
                </a:gridCol>
                <a:gridCol w="814438">
                  <a:extLst>
                    <a:ext uri="{9D8B030D-6E8A-4147-A177-3AD203B41FA5}">
                      <a16:colId xmlns:a16="http://schemas.microsoft.com/office/drawing/2014/main" val="3365657678"/>
                    </a:ext>
                  </a:extLst>
                </a:gridCol>
                <a:gridCol w="734856">
                  <a:extLst>
                    <a:ext uri="{9D8B030D-6E8A-4147-A177-3AD203B41FA5}">
                      <a16:colId xmlns:a16="http://schemas.microsoft.com/office/drawing/2014/main" val="247921442"/>
                    </a:ext>
                  </a:extLst>
                </a:gridCol>
              </a:tblGrid>
              <a:tr h="934336"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получе-ния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Произведено сельскохозяйственной продукции собственного производства и продуктов ее первичной и промышленной переработки, в фактических ценах,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Прирост производства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сельскохозяйст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-венной продукции собственного производства и продуктов ее первичной и промышленной переработки, процентов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Столбец 7/столбец 4*100-100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 от реализации сельскохозяйственной продукции собственного производства и продуктов ее первичной и промышленной переработки,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621973"/>
                  </a:ext>
                </a:extLst>
              </a:tr>
              <a:tr h="1451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01.01.2023-31.12.2023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327067"/>
                  </a:ext>
                </a:extLst>
              </a:tr>
              <a:tr h="312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01.01.23-31.12.23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01.01.24-31.12.24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654443"/>
                  </a:ext>
                </a:extLst>
              </a:tr>
              <a:tr h="21622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растение-водства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животно-водства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растение-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животно-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861229"/>
                  </a:ext>
                </a:extLst>
              </a:tr>
              <a:tr h="282703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211329"/>
                  </a:ext>
                </a:extLst>
              </a:tr>
              <a:tr h="117129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</a:p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2019 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61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132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61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536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61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536/480*100-100=11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297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167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6239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D3EAAD-5404-16FE-EFE6-8A0BE973AA0B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6. Трудовые ресурсы сельскохозяйственных товаропроизводителей, получивших грант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(заполняется по итогам года)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D64936A-8C3C-C935-0B32-A849C57DC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85610"/>
              </p:ext>
            </p:extLst>
          </p:nvPr>
        </p:nvGraphicFramePr>
        <p:xfrm>
          <a:off x="107504" y="1052736"/>
          <a:ext cx="9036495" cy="3969061"/>
        </p:xfrm>
        <a:graphic>
          <a:graphicData uri="http://schemas.openxmlformats.org/drawingml/2006/table">
            <a:tbl>
              <a:tblPr/>
              <a:tblGrid>
                <a:gridCol w="1274788">
                  <a:extLst>
                    <a:ext uri="{9D8B030D-6E8A-4147-A177-3AD203B41FA5}">
                      <a16:colId xmlns:a16="http://schemas.microsoft.com/office/drawing/2014/main" val="596975993"/>
                    </a:ext>
                  </a:extLst>
                </a:gridCol>
                <a:gridCol w="663891">
                  <a:extLst>
                    <a:ext uri="{9D8B030D-6E8A-4147-A177-3AD203B41FA5}">
                      <a16:colId xmlns:a16="http://schemas.microsoft.com/office/drawing/2014/main" val="2827554417"/>
                    </a:ext>
                  </a:extLst>
                </a:gridCol>
                <a:gridCol w="742510">
                  <a:extLst>
                    <a:ext uri="{9D8B030D-6E8A-4147-A177-3AD203B41FA5}">
                      <a16:colId xmlns:a16="http://schemas.microsoft.com/office/drawing/2014/main" val="3501319325"/>
                    </a:ext>
                  </a:extLst>
                </a:gridCol>
                <a:gridCol w="1319048">
                  <a:extLst>
                    <a:ext uri="{9D8B030D-6E8A-4147-A177-3AD203B41FA5}">
                      <a16:colId xmlns:a16="http://schemas.microsoft.com/office/drawing/2014/main" val="3063879923"/>
                    </a:ext>
                  </a:extLst>
                </a:gridCol>
                <a:gridCol w="851994">
                  <a:extLst>
                    <a:ext uri="{9D8B030D-6E8A-4147-A177-3AD203B41FA5}">
                      <a16:colId xmlns:a16="http://schemas.microsoft.com/office/drawing/2014/main" val="3212722752"/>
                    </a:ext>
                  </a:extLst>
                </a:gridCol>
                <a:gridCol w="851994">
                  <a:extLst>
                    <a:ext uri="{9D8B030D-6E8A-4147-A177-3AD203B41FA5}">
                      <a16:colId xmlns:a16="http://schemas.microsoft.com/office/drawing/2014/main" val="371273431"/>
                    </a:ext>
                  </a:extLst>
                </a:gridCol>
                <a:gridCol w="851994">
                  <a:extLst>
                    <a:ext uri="{9D8B030D-6E8A-4147-A177-3AD203B41FA5}">
                      <a16:colId xmlns:a16="http://schemas.microsoft.com/office/drawing/2014/main" val="2991155068"/>
                    </a:ext>
                  </a:extLst>
                </a:gridCol>
                <a:gridCol w="851994">
                  <a:extLst>
                    <a:ext uri="{9D8B030D-6E8A-4147-A177-3AD203B41FA5}">
                      <a16:colId xmlns:a16="http://schemas.microsoft.com/office/drawing/2014/main" val="1265315189"/>
                    </a:ext>
                  </a:extLst>
                </a:gridCol>
                <a:gridCol w="814141">
                  <a:extLst>
                    <a:ext uri="{9D8B030D-6E8A-4147-A177-3AD203B41FA5}">
                      <a16:colId xmlns:a16="http://schemas.microsoft.com/office/drawing/2014/main" val="3031969185"/>
                    </a:ext>
                  </a:extLst>
                </a:gridCol>
                <a:gridCol w="814141">
                  <a:extLst>
                    <a:ext uri="{9D8B030D-6E8A-4147-A177-3AD203B41FA5}">
                      <a16:colId xmlns:a16="http://schemas.microsoft.com/office/drawing/2014/main" val="4132386239"/>
                    </a:ext>
                  </a:extLst>
                </a:gridCol>
              </a:tblGrid>
              <a:tr h="87230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получе-ния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постоянных наемных работников по состоянию на 31 декабря, человек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новых постоянных работников, принятых в соответствии с условиями получения гранта, человек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страховых взносов,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504935"/>
                  </a:ext>
                </a:extLst>
              </a:tr>
              <a:tr h="566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году получения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01.01.23-31.12.23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01.01.24-31.12.24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01.01.23-31.12.23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01.01.24-31.12.24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950018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076070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145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188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BE81B3-723F-18C8-6666-139DD44396D0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7.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Продуктивность скота и птицы сельскохозяйственных товаропроизводителей, получивших грант (</a:t>
            </a:r>
            <a:r>
              <a:rPr lang="ru-RU" sz="140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заполняется по итогам года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1B170F6-1216-85DF-6DC6-080012523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362826"/>
              </p:ext>
            </p:extLst>
          </p:nvPr>
        </p:nvGraphicFramePr>
        <p:xfrm>
          <a:off x="251520" y="1196752"/>
          <a:ext cx="8229600" cy="3525126"/>
        </p:xfrm>
        <a:graphic>
          <a:graphicData uri="http://schemas.openxmlformats.org/drawingml/2006/table">
            <a:tbl>
              <a:tblPr/>
              <a:tblGrid>
                <a:gridCol w="915207">
                  <a:extLst>
                    <a:ext uri="{9D8B030D-6E8A-4147-A177-3AD203B41FA5}">
                      <a16:colId xmlns:a16="http://schemas.microsoft.com/office/drawing/2014/main" val="3182546058"/>
                    </a:ext>
                  </a:extLst>
                </a:gridCol>
                <a:gridCol w="1104167">
                  <a:extLst>
                    <a:ext uri="{9D8B030D-6E8A-4147-A177-3AD203B41FA5}">
                      <a16:colId xmlns:a16="http://schemas.microsoft.com/office/drawing/2014/main" val="2003194424"/>
                    </a:ext>
                  </a:extLst>
                </a:gridCol>
                <a:gridCol w="682642">
                  <a:extLst>
                    <a:ext uri="{9D8B030D-6E8A-4147-A177-3AD203B41FA5}">
                      <a16:colId xmlns:a16="http://schemas.microsoft.com/office/drawing/2014/main" val="2022205935"/>
                    </a:ext>
                  </a:extLst>
                </a:gridCol>
                <a:gridCol w="657725">
                  <a:extLst>
                    <a:ext uri="{9D8B030D-6E8A-4147-A177-3AD203B41FA5}">
                      <a16:colId xmlns:a16="http://schemas.microsoft.com/office/drawing/2014/main" val="3695143110"/>
                    </a:ext>
                  </a:extLst>
                </a:gridCol>
                <a:gridCol w="1014359">
                  <a:extLst>
                    <a:ext uri="{9D8B030D-6E8A-4147-A177-3AD203B41FA5}">
                      <a16:colId xmlns:a16="http://schemas.microsoft.com/office/drawing/2014/main" val="1610036016"/>
                    </a:ext>
                  </a:extLst>
                </a:gridCol>
                <a:gridCol w="691467">
                  <a:extLst>
                    <a:ext uri="{9D8B030D-6E8A-4147-A177-3AD203B41FA5}">
                      <a16:colId xmlns:a16="http://schemas.microsoft.com/office/drawing/2014/main" val="3145833093"/>
                    </a:ext>
                  </a:extLst>
                </a:gridCol>
                <a:gridCol w="691467">
                  <a:extLst>
                    <a:ext uri="{9D8B030D-6E8A-4147-A177-3AD203B41FA5}">
                      <a16:colId xmlns:a16="http://schemas.microsoft.com/office/drawing/2014/main" val="3346182767"/>
                    </a:ext>
                  </a:extLst>
                </a:gridCol>
                <a:gridCol w="1074577">
                  <a:extLst>
                    <a:ext uri="{9D8B030D-6E8A-4147-A177-3AD203B41FA5}">
                      <a16:colId xmlns:a16="http://schemas.microsoft.com/office/drawing/2014/main" val="1660367554"/>
                    </a:ext>
                  </a:extLst>
                </a:gridCol>
                <a:gridCol w="1397989">
                  <a:extLst>
                    <a:ext uri="{9D8B030D-6E8A-4147-A177-3AD203B41FA5}">
                      <a16:colId xmlns:a16="http://schemas.microsoft.com/office/drawing/2014/main" val="3257678646"/>
                    </a:ext>
                  </a:extLst>
                </a:gridCol>
              </a:tblGrid>
              <a:tr h="56668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получателя гранта 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мероприятия, в рамках которого получен грант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получателя гранта 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получения гранта </a:t>
                      </a:r>
                      <a:endParaRPr lang="ru-RU" sz="14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Среднесуточный привес крупного рогатого скота, грамм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Молочная продуктивность на одну голову в год, килограмм 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Яйценоскость кур-несушек, штук на голову в год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сбор меда, килограммов на пчелосемью в год 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635060"/>
                  </a:ext>
                </a:extLst>
              </a:tr>
              <a:tr h="261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коров </a:t>
                      </a:r>
                      <a:endParaRPr lang="ru-RU" sz="14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 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02244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709254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Поддержка начинающего фермера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или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Поддержка семейных ферм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2019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101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24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D1C040-200B-55A6-AB93-C0B62B2AE95B}"/>
              </a:ext>
            </a:extLst>
          </p:cNvPr>
          <p:cNvSpPr txBox="1"/>
          <p:nvPr/>
        </p:nvSpPr>
        <p:spPr>
          <a:xfrm>
            <a:off x="209550" y="190501"/>
            <a:ext cx="879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виды отчётности, представляемой сельскохозяйственными товаропроизводителями в государственные органы</a:t>
            </a:r>
          </a:p>
        </p:txBody>
      </p:sp>
      <p:sp>
        <p:nvSpPr>
          <p:cNvPr id="6" name="Стрелка: счетверенная 5">
            <a:extLst>
              <a:ext uri="{FF2B5EF4-FFF2-40B4-BE49-F238E27FC236}">
                <a16:creationId xmlns:a16="http://schemas.microsoft.com/office/drawing/2014/main" id="{8B636061-8BC3-7749-B75B-2AB527E8577B}"/>
              </a:ext>
            </a:extLst>
          </p:cNvPr>
          <p:cNvSpPr/>
          <p:nvPr/>
        </p:nvSpPr>
        <p:spPr>
          <a:xfrm>
            <a:off x="755576" y="1196752"/>
            <a:ext cx="8039100" cy="4953000"/>
          </a:xfrm>
          <a:prstGeom prst="quadArrow">
            <a:avLst>
              <a:gd name="adj1" fmla="val 2500"/>
              <a:gd name="adj2" fmla="val 2500"/>
              <a:gd name="adj3" fmla="val 23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196EB-6E16-7529-8604-E820E5DBB716}"/>
              </a:ext>
            </a:extLst>
          </p:cNvPr>
          <p:cNvSpPr txBox="1"/>
          <p:nvPr/>
        </p:nvSpPr>
        <p:spPr>
          <a:xfrm>
            <a:off x="971600" y="1196752"/>
            <a:ext cx="2257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Бухгалтерская (финансовая) отчётность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Обязательна для всех юридических лиц,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Составляется на базе бухгалтерского учёта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3EB18-99C1-0364-3747-9BEFD7C85050}"/>
              </a:ext>
            </a:extLst>
          </p:cNvPr>
          <p:cNvSpPr txBox="1"/>
          <p:nvPr/>
        </p:nvSpPr>
        <p:spPr>
          <a:xfrm>
            <a:off x="6516216" y="1340768"/>
            <a:ext cx="28902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highlight>
                  <a:srgbClr val="00FF00"/>
                </a:highlight>
                <a:latin typeface="Times New Roman" pitchFamily="18" charset="0"/>
                <a:cs typeface="Times New Roman" pitchFamily="18" charset="0"/>
              </a:rPr>
              <a:t>Налоговая отчётность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Обязательна для всех субъектов предпринимательской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Составляется на базе налогового учёта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6850A-A8DC-2EC1-4E73-5A3568E3DE3D}"/>
              </a:ext>
            </a:extLst>
          </p:cNvPr>
          <p:cNvSpPr txBox="1"/>
          <p:nvPr/>
        </p:nvSpPr>
        <p:spPr>
          <a:xfrm>
            <a:off x="66675" y="4230706"/>
            <a:ext cx="4505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highlight>
                  <a:srgbClr val="FF0000"/>
                </a:highlight>
                <a:latin typeface="Times New Roman" pitchFamily="18" charset="0"/>
                <a:cs typeface="Times New Roman" pitchFamily="18" charset="0"/>
              </a:rPr>
              <a:t>Статистическая отчётность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Обязательна для субъектов предпринимательской деятельности.</a:t>
            </a:r>
            <a:endParaRPr lang="ru-RU" sz="1600" b="0" i="0" u="none" strike="noStrike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Составляется на базе бухгалтерского учёта (если ведётся), в иных случаях – на базе управленческого учёта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96224-CEAD-596C-A97A-6FBCEA015F24}"/>
              </a:ext>
            </a:extLst>
          </p:cNvPr>
          <p:cNvSpPr txBox="1"/>
          <p:nvPr/>
        </p:nvSpPr>
        <p:spPr>
          <a:xfrm>
            <a:off x="4886325" y="3708401"/>
            <a:ext cx="4248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highlight>
                  <a:srgbClr val="00FFFF"/>
                </a:highlight>
                <a:latin typeface="Times New Roman" pitchFamily="18" charset="0"/>
                <a:cs typeface="Times New Roman" pitchFamily="18" charset="0"/>
              </a:rPr>
              <a:t>Ведомственная отчётность предприятий АПК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Обязательна для сельскохозяйственных товаропроизводителей – получателей средств государственной поддержки,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Составляется на базе бухгалтерского учёта (если ведётся), в иных случаях – на базе налогового, управленческого учёта.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highlight>
                  <a:srgbClr val="00FF00"/>
                </a:highlight>
                <a:latin typeface="Times New Roman" pitchFamily="18" charset="0"/>
                <a:cs typeface="Times New Roman" pitchFamily="18" charset="0"/>
              </a:rPr>
              <a:t>Разновидностью является отчётность по соглашениям об использовании средств государственной поддержки</a:t>
            </a:r>
            <a:endParaRPr lang="ru-RU" dirty="0">
              <a:highlight>
                <a:srgbClr val="00FF00"/>
              </a:highlight>
            </a:endParaRPr>
          </a:p>
        </p:txBody>
      </p:sp>
      <p:pic>
        <p:nvPicPr>
          <p:cNvPr id="48130" name="Picture 2" descr="https://ck-pskov.ru/media/cache/b2/d0/b2d03caa76c0e1f0bc904a6a4230d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789040"/>
            <a:ext cx="1343219" cy="923677"/>
          </a:xfrm>
          <a:prstGeom prst="rect">
            <a:avLst/>
          </a:prstGeom>
          <a:noFill/>
        </p:spPr>
      </p:pic>
      <p:pic>
        <p:nvPicPr>
          <p:cNvPr id="48132" name="Picture 4" descr="https://avatars.mds.yandex.net/i?id=b592135a492438e11b2a2f47be91f07cefe14f65-11387523-images-thumbs&amp;n=13"/>
          <p:cNvPicPr>
            <a:picLocks noChangeAspect="1" noChangeArrowheads="1"/>
          </p:cNvPicPr>
          <p:nvPr/>
        </p:nvPicPr>
        <p:blipFill>
          <a:blip r:embed="rId3" cstate="print"/>
          <a:srcRect l="14164" t="6107" r="12262" b="2289"/>
          <a:stretch>
            <a:fillRect/>
          </a:stretch>
        </p:blipFill>
        <p:spPr bwMode="auto">
          <a:xfrm>
            <a:off x="3347864" y="2420888"/>
            <a:ext cx="1296144" cy="1080120"/>
          </a:xfrm>
          <a:prstGeom prst="rect">
            <a:avLst/>
          </a:prstGeom>
          <a:noFill/>
        </p:spPr>
      </p:pic>
      <p:pic>
        <p:nvPicPr>
          <p:cNvPr id="48134" name="Picture 6" descr="https://avatars.mds.yandex.net/i?id=75528ec5216cec9fd7648ec3b6d1302a756cd2f1-9213435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420888"/>
            <a:ext cx="1440160" cy="1161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41508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9C3A09-F95C-861E-FDD5-D6CCC4AAECDD}"/>
              </a:ext>
            </a:extLst>
          </p:cNvPr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 Плановые экономические показатели деятельности получателей грантов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6FE5D1D-BBB7-81E6-77F6-B41AA21DB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020877"/>
              </p:ext>
            </p:extLst>
          </p:nvPr>
        </p:nvGraphicFramePr>
        <p:xfrm>
          <a:off x="323528" y="692696"/>
          <a:ext cx="8229605" cy="5524251"/>
        </p:xfrm>
        <a:graphic>
          <a:graphicData uri="http://schemas.openxmlformats.org/drawingml/2006/table">
            <a:tbl>
              <a:tblPr/>
              <a:tblGrid>
                <a:gridCol w="612979">
                  <a:extLst>
                    <a:ext uri="{9D8B030D-6E8A-4147-A177-3AD203B41FA5}">
                      <a16:colId xmlns:a16="http://schemas.microsoft.com/office/drawing/2014/main" val="3377435514"/>
                    </a:ext>
                  </a:extLst>
                </a:gridCol>
                <a:gridCol w="436158">
                  <a:extLst>
                    <a:ext uri="{9D8B030D-6E8A-4147-A177-3AD203B41FA5}">
                      <a16:colId xmlns:a16="http://schemas.microsoft.com/office/drawing/2014/main" val="1875422432"/>
                    </a:ext>
                  </a:extLst>
                </a:gridCol>
                <a:gridCol w="435645">
                  <a:extLst>
                    <a:ext uri="{9D8B030D-6E8A-4147-A177-3AD203B41FA5}">
                      <a16:colId xmlns:a16="http://schemas.microsoft.com/office/drawing/2014/main" val="1687349779"/>
                    </a:ext>
                  </a:extLst>
                </a:gridCol>
                <a:gridCol w="181747">
                  <a:extLst>
                    <a:ext uri="{9D8B030D-6E8A-4147-A177-3AD203B41FA5}">
                      <a16:colId xmlns:a16="http://schemas.microsoft.com/office/drawing/2014/main" val="1030740228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48400641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754621301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615043602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1927418421"/>
                    </a:ext>
                  </a:extLst>
                </a:gridCol>
                <a:gridCol w="550153">
                  <a:extLst>
                    <a:ext uri="{9D8B030D-6E8A-4147-A177-3AD203B41FA5}">
                      <a16:colId xmlns:a16="http://schemas.microsoft.com/office/drawing/2014/main" val="2185224497"/>
                    </a:ext>
                  </a:extLst>
                </a:gridCol>
                <a:gridCol w="508424">
                  <a:extLst>
                    <a:ext uri="{9D8B030D-6E8A-4147-A177-3AD203B41FA5}">
                      <a16:colId xmlns:a16="http://schemas.microsoft.com/office/drawing/2014/main" val="3867842118"/>
                    </a:ext>
                  </a:extLst>
                </a:gridCol>
                <a:gridCol w="508424">
                  <a:extLst>
                    <a:ext uri="{9D8B030D-6E8A-4147-A177-3AD203B41FA5}">
                      <a16:colId xmlns:a16="http://schemas.microsoft.com/office/drawing/2014/main" val="3025761104"/>
                    </a:ext>
                  </a:extLst>
                </a:gridCol>
                <a:gridCol w="436158">
                  <a:extLst>
                    <a:ext uri="{9D8B030D-6E8A-4147-A177-3AD203B41FA5}">
                      <a16:colId xmlns:a16="http://schemas.microsoft.com/office/drawing/2014/main" val="2260023862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3724526490"/>
                    </a:ext>
                  </a:extLst>
                </a:gridCol>
                <a:gridCol w="362867">
                  <a:extLst>
                    <a:ext uri="{9D8B030D-6E8A-4147-A177-3AD203B41FA5}">
                      <a16:colId xmlns:a16="http://schemas.microsoft.com/office/drawing/2014/main" val="1001153547"/>
                    </a:ext>
                  </a:extLst>
                </a:gridCol>
                <a:gridCol w="362867">
                  <a:extLst>
                    <a:ext uri="{9D8B030D-6E8A-4147-A177-3AD203B41FA5}">
                      <a16:colId xmlns:a16="http://schemas.microsoft.com/office/drawing/2014/main" val="1558981450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3127674237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1598731735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1150913738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263779249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380502447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3131565159"/>
                    </a:ext>
                  </a:extLst>
                </a:gridCol>
                <a:gridCol w="343904">
                  <a:extLst>
                    <a:ext uri="{9D8B030D-6E8A-4147-A177-3AD203B41FA5}">
                      <a16:colId xmlns:a16="http://schemas.microsoft.com/office/drawing/2014/main" val="1460010922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1932326163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1605795405"/>
                    </a:ext>
                  </a:extLst>
                </a:gridCol>
              </a:tblGrid>
              <a:tr h="578428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получате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-ля гранта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полу-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чателя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1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432354"/>
                  </a:ext>
                </a:extLst>
              </a:tr>
              <a:tr h="7344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ность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постоян-ных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наемных работни-ков по состоя-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нию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31 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декаб-ря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человек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сельскохозяй-ственной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продукции собственного производства и продуктов ее первичной и промышленной переработки (в плановых ценах), тыс. руб.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прирост дохода от реализации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сельскохозяй-ственной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продукции собственного производства и продуктов ее первичной и промышленной переработки, процентов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тыс. руб.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страхо-вых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взносов, тыс. руб.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обслужи-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кредитов и займов (оплата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процен-тов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банков-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комиссии), тыс. руб.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планируемые к привлечению кредиты и займы, тыс. руб.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налоги, сборы и обязатель-ные платежи, тыс. руб. </a:t>
                      </a:r>
                      <a:endParaRPr lang="ru-RU" sz="120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377491"/>
                  </a:ext>
                </a:extLst>
              </a:tr>
              <a:tr h="140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кратко-срочные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долгосро-чные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935836"/>
                  </a:ext>
                </a:extLst>
              </a:tr>
              <a:tr h="4224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год 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год 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год 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866784"/>
                  </a:ext>
                </a:extLst>
              </a:tr>
              <a:tr h="266467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289467"/>
                  </a:ext>
                </a:extLst>
              </a:tr>
              <a:tr h="26646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2019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907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731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CBEFF2-8964-0E93-5EBB-EF215E8DCE85}"/>
              </a:ext>
            </a:extLst>
          </p:cNvPr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9.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Плановые производственные показатели растениеводства получателей грантов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27A1E64-1A3A-DD21-0CFA-B87F18E5F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986513"/>
              </p:ext>
            </p:extLst>
          </p:nvPr>
        </p:nvGraphicFramePr>
        <p:xfrm>
          <a:off x="179512" y="548680"/>
          <a:ext cx="8229595" cy="4229290"/>
        </p:xfrm>
        <a:graphic>
          <a:graphicData uri="http://schemas.openxmlformats.org/drawingml/2006/table">
            <a:tbl>
              <a:tblPr/>
              <a:tblGrid>
                <a:gridCol w="471783">
                  <a:extLst>
                    <a:ext uri="{9D8B030D-6E8A-4147-A177-3AD203B41FA5}">
                      <a16:colId xmlns:a16="http://schemas.microsoft.com/office/drawing/2014/main" val="2070531876"/>
                    </a:ext>
                  </a:extLst>
                </a:gridCol>
                <a:gridCol w="359651">
                  <a:extLst>
                    <a:ext uri="{9D8B030D-6E8A-4147-A177-3AD203B41FA5}">
                      <a16:colId xmlns:a16="http://schemas.microsoft.com/office/drawing/2014/main" val="2272072030"/>
                    </a:ext>
                  </a:extLst>
                </a:gridCol>
                <a:gridCol w="362235">
                  <a:extLst>
                    <a:ext uri="{9D8B030D-6E8A-4147-A177-3AD203B41FA5}">
                      <a16:colId xmlns:a16="http://schemas.microsoft.com/office/drawing/2014/main" val="2957843738"/>
                    </a:ext>
                  </a:extLst>
                </a:gridCol>
                <a:gridCol w="268188">
                  <a:extLst>
                    <a:ext uri="{9D8B030D-6E8A-4147-A177-3AD203B41FA5}">
                      <a16:colId xmlns:a16="http://schemas.microsoft.com/office/drawing/2014/main" val="2897982841"/>
                    </a:ext>
                  </a:extLst>
                </a:gridCol>
                <a:gridCol w="268188">
                  <a:extLst>
                    <a:ext uri="{9D8B030D-6E8A-4147-A177-3AD203B41FA5}">
                      <a16:colId xmlns:a16="http://schemas.microsoft.com/office/drawing/2014/main" val="1553394168"/>
                    </a:ext>
                  </a:extLst>
                </a:gridCol>
                <a:gridCol w="219615">
                  <a:extLst>
                    <a:ext uri="{9D8B030D-6E8A-4147-A177-3AD203B41FA5}">
                      <a16:colId xmlns:a16="http://schemas.microsoft.com/office/drawing/2014/main" val="1744446964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794971870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2495840217"/>
                    </a:ext>
                  </a:extLst>
                </a:gridCol>
                <a:gridCol w="249068">
                  <a:extLst>
                    <a:ext uri="{9D8B030D-6E8A-4147-A177-3AD203B41FA5}">
                      <a16:colId xmlns:a16="http://schemas.microsoft.com/office/drawing/2014/main" val="2006280320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1325939725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806842006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1447994765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1073931421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2296105730"/>
                    </a:ext>
                  </a:extLst>
                </a:gridCol>
                <a:gridCol w="249068">
                  <a:extLst>
                    <a:ext uri="{9D8B030D-6E8A-4147-A177-3AD203B41FA5}">
                      <a16:colId xmlns:a16="http://schemas.microsoft.com/office/drawing/2014/main" val="3594746163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3339075141"/>
                    </a:ext>
                  </a:extLst>
                </a:gridCol>
                <a:gridCol w="219615">
                  <a:extLst>
                    <a:ext uri="{9D8B030D-6E8A-4147-A177-3AD203B41FA5}">
                      <a16:colId xmlns:a16="http://schemas.microsoft.com/office/drawing/2014/main" val="2409146033"/>
                    </a:ext>
                  </a:extLst>
                </a:gridCol>
                <a:gridCol w="219615">
                  <a:extLst>
                    <a:ext uri="{9D8B030D-6E8A-4147-A177-3AD203B41FA5}">
                      <a16:colId xmlns:a16="http://schemas.microsoft.com/office/drawing/2014/main" val="1283305536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2832872259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147272811"/>
                    </a:ext>
                  </a:extLst>
                </a:gridCol>
                <a:gridCol w="257853">
                  <a:extLst>
                    <a:ext uri="{9D8B030D-6E8A-4147-A177-3AD203B41FA5}">
                      <a16:colId xmlns:a16="http://schemas.microsoft.com/office/drawing/2014/main" val="2625677926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962866703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4000930594"/>
                    </a:ext>
                  </a:extLst>
                </a:gridCol>
                <a:gridCol w="294542">
                  <a:extLst>
                    <a:ext uri="{9D8B030D-6E8A-4147-A177-3AD203B41FA5}">
                      <a16:colId xmlns:a16="http://schemas.microsoft.com/office/drawing/2014/main" val="1448445060"/>
                    </a:ext>
                  </a:extLst>
                </a:gridCol>
                <a:gridCol w="310044">
                  <a:extLst>
                    <a:ext uri="{9D8B030D-6E8A-4147-A177-3AD203B41FA5}">
                      <a16:colId xmlns:a16="http://schemas.microsoft.com/office/drawing/2014/main" val="1939516021"/>
                    </a:ext>
                  </a:extLst>
                </a:gridCol>
                <a:gridCol w="310044">
                  <a:extLst>
                    <a:ext uri="{9D8B030D-6E8A-4147-A177-3AD203B41FA5}">
                      <a16:colId xmlns:a16="http://schemas.microsoft.com/office/drawing/2014/main" val="1218552142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762026392"/>
                    </a:ext>
                  </a:extLst>
                </a:gridCol>
                <a:gridCol w="410291">
                  <a:extLst>
                    <a:ext uri="{9D8B030D-6E8A-4147-A177-3AD203B41FA5}">
                      <a16:colId xmlns:a16="http://schemas.microsoft.com/office/drawing/2014/main" val="176303965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2614081331"/>
                    </a:ext>
                  </a:extLst>
                </a:gridCol>
                <a:gridCol w="243901">
                  <a:extLst>
                    <a:ext uri="{9D8B030D-6E8A-4147-A177-3AD203B41FA5}">
                      <a16:colId xmlns:a16="http://schemas.microsoft.com/office/drawing/2014/main" val="2696494953"/>
                    </a:ext>
                  </a:extLst>
                </a:gridCol>
              </a:tblGrid>
              <a:tr h="375664"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получа-теля гранта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полу-чения гран-та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7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436898"/>
                  </a:ext>
                </a:extLst>
              </a:tr>
              <a:tr h="3756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количес-тво земель-ных участков и объектов природо-пользо-вания, всего, га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сельскохозяйственная техника, штук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растениеводства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541631"/>
                  </a:ext>
                </a:extLst>
              </a:tr>
              <a:tr h="2419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кукурузы (на зерно), центне-ров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пшеницы (озимой и яровой), центне-ров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подсол-нечни-ка (на зерно) и семян, цент-неров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откры-того грунта, цент-неров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защи-щенно-го грунта, цент-неров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картофе-ля, центне-ров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растительных кормов (сено, сенаж, силос),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многолетних насажде-ний плодовых и ягодных,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прочие культуры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33408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тракторы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комбай-ны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311644"/>
                  </a:ext>
                </a:extLst>
              </a:tr>
              <a:tr h="8861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наиме-нова-ние (с указа-нием едини-цы изме-рения)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количес-тво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589547"/>
                  </a:ext>
                </a:extLst>
              </a:tr>
              <a:tr h="5093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213558"/>
                  </a:ext>
                </a:extLst>
              </a:tr>
              <a:tr h="241953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115185"/>
                  </a:ext>
                </a:extLst>
              </a:tr>
              <a:tr h="2419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552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9465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1C6822-BACB-1FB7-BAC9-3DB72535F824}"/>
              </a:ext>
            </a:extLst>
          </p:cNvPr>
          <p:cNvSpPr txBox="1"/>
          <p:nvPr/>
        </p:nvSpPr>
        <p:spPr>
          <a:xfrm>
            <a:off x="0" y="0"/>
            <a:ext cx="647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10.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Плановые производственные показатели животноводства получателей грантов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9D6894C-986D-AE4A-60A2-DE644AB67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205651"/>
              </p:ext>
            </p:extLst>
          </p:nvPr>
        </p:nvGraphicFramePr>
        <p:xfrm>
          <a:off x="251520" y="276999"/>
          <a:ext cx="8784979" cy="3285652"/>
        </p:xfrm>
        <a:graphic>
          <a:graphicData uri="http://schemas.openxmlformats.org/drawingml/2006/table">
            <a:tbl>
              <a:tblPr/>
              <a:tblGrid>
                <a:gridCol w="572874">
                  <a:extLst>
                    <a:ext uri="{9D8B030D-6E8A-4147-A177-3AD203B41FA5}">
                      <a16:colId xmlns:a16="http://schemas.microsoft.com/office/drawing/2014/main" val="2799678960"/>
                    </a:ext>
                  </a:extLst>
                </a:gridCol>
                <a:gridCol w="540714">
                  <a:extLst>
                    <a:ext uri="{9D8B030D-6E8A-4147-A177-3AD203B41FA5}">
                      <a16:colId xmlns:a16="http://schemas.microsoft.com/office/drawing/2014/main" val="4099581177"/>
                    </a:ext>
                  </a:extLst>
                </a:gridCol>
                <a:gridCol w="319958">
                  <a:extLst>
                    <a:ext uri="{9D8B030D-6E8A-4147-A177-3AD203B41FA5}">
                      <a16:colId xmlns:a16="http://schemas.microsoft.com/office/drawing/2014/main" val="4135874553"/>
                    </a:ext>
                  </a:extLst>
                </a:gridCol>
                <a:gridCol w="319958">
                  <a:extLst>
                    <a:ext uri="{9D8B030D-6E8A-4147-A177-3AD203B41FA5}">
                      <a16:colId xmlns:a16="http://schemas.microsoft.com/office/drawing/2014/main" val="3575613579"/>
                    </a:ext>
                  </a:extLst>
                </a:gridCol>
                <a:gridCol w="350483">
                  <a:extLst>
                    <a:ext uri="{9D8B030D-6E8A-4147-A177-3AD203B41FA5}">
                      <a16:colId xmlns:a16="http://schemas.microsoft.com/office/drawing/2014/main" val="916845557"/>
                    </a:ext>
                  </a:extLst>
                </a:gridCol>
                <a:gridCol w="350483">
                  <a:extLst>
                    <a:ext uri="{9D8B030D-6E8A-4147-A177-3AD203B41FA5}">
                      <a16:colId xmlns:a16="http://schemas.microsoft.com/office/drawing/2014/main" val="1444132755"/>
                    </a:ext>
                  </a:extLst>
                </a:gridCol>
                <a:gridCol w="335221">
                  <a:extLst>
                    <a:ext uri="{9D8B030D-6E8A-4147-A177-3AD203B41FA5}">
                      <a16:colId xmlns:a16="http://schemas.microsoft.com/office/drawing/2014/main" val="3528738782"/>
                    </a:ext>
                  </a:extLst>
                </a:gridCol>
                <a:gridCol w="304152">
                  <a:extLst>
                    <a:ext uri="{9D8B030D-6E8A-4147-A177-3AD203B41FA5}">
                      <a16:colId xmlns:a16="http://schemas.microsoft.com/office/drawing/2014/main" val="2432825864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3416125068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1460996487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4128503859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883554768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1751233262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3051575454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1242009426"/>
                    </a:ext>
                  </a:extLst>
                </a:gridCol>
                <a:gridCol w="372287">
                  <a:extLst>
                    <a:ext uri="{9D8B030D-6E8A-4147-A177-3AD203B41FA5}">
                      <a16:colId xmlns:a16="http://schemas.microsoft.com/office/drawing/2014/main" val="3867139133"/>
                    </a:ext>
                  </a:extLst>
                </a:gridCol>
                <a:gridCol w="372287">
                  <a:extLst>
                    <a:ext uri="{9D8B030D-6E8A-4147-A177-3AD203B41FA5}">
                      <a16:colId xmlns:a16="http://schemas.microsoft.com/office/drawing/2014/main" val="1596290347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104498822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463790121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3688847360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136992969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715115128"/>
                    </a:ext>
                  </a:extLst>
                </a:gridCol>
                <a:gridCol w="572874">
                  <a:extLst>
                    <a:ext uri="{9D8B030D-6E8A-4147-A177-3AD203B41FA5}">
                      <a16:colId xmlns:a16="http://schemas.microsoft.com/office/drawing/2014/main" val="638266916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912143822"/>
                    </a:ext>
                  </a:extLst>
                </a:gridCol>
                <a:gridCol w="273627">
                  <a:extLst>
                    <a:ext uri="{9D8B030D-6E8A-4147-A177-3AD203B41FA5}">
                      <a16:colId xmlns:a16="http://schemas.microsoft.com/office/drawing/2014/main" val="3622322964"/>
                    </a:ext>
                  </a:extLst>
                </a:gridCol>
              </a:tblGrid>
              <a:tr h="439435">
                <a:tc rowSpan="5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Наиме-нова-ние полу-чателя гранта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520892"/>
                  </a:ext>
                </a:extLst>
              </a:tr>
              <a:tr h="277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сельскохозяйственных животных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527391"/>
                  </a:ext>
                </a:extLst>
              </a:tr>
              <a:tr h="277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молочно-го направле-ния,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мясного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направле-ния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всего, голов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птиц всех видов,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пчел медо-носных, пчело-семей, штук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рыб-произво-дителей,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оленей северных, маралов,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лошадей,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кроли-ков,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368280"/>
                  </a:ext>
                </a:extLst>
              </a:tr>
              <a:tr h="1298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(с указа-нием единицы измере-ния)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коли-чество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380331"/>
                  </a:ext>
                </a:extLst>
              </a:tr>
              <a:tr h="439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698804"/>
                  </a:ext>
                </a:extLst>
              </a:tr>
              <a:tr h="27717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729233"/>
                  </a:ext>
                </a:extLst>
              </a:tr>
              <a:tr h="27717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490354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7650E63-B679-F96E-E458-ECA73C196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336735"/>
              </p:ext>
            </p:extLst>
          </p:nvPr>
        </p:nvGraphicFramePr>
        <p:xfrm>
          <a:off x="251520" y="3717033"/>
          <a:ext cx="8784978" cy="2898423"/>
        </p:xfrm>
        <a:graphic>
          <a:graphicData uri="http://schemas.openxmlformats.org/drawingml/2006/table">
            <a:tbl>
              <a:tblPr/>
              <a:tblGrid>
                <a:gridCol w="686980">
                  <a:extLst>
                    <a:ext uri="{9D8B030D-6E8A-4147-A177-3AD203B41FA5}">
                      <a16:colId xmlns:a16="http://schemas.microsoft.com/office/drawing/2014/main" val="2485234932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393781195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694352883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2762256240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3136289281"/>
                    </a:ext>
                  </a:extLst>
                </a:gridCol>
                <a:gridCol w="555597">
                  <a:extLst>
                    <a:ext uri="{9D8B030D-6E8A-4147-A177-3AD203B41FA5}">
                      <a16:colId xmlns:a16="http://schemas.microsoft.com/office/drawing/2014/main" val="2134405055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3888753892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1920712379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515988617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1967347327"/>
                    </a:ext>
                  </a:extLst>
                </a:gridCol>
                <a:gridCol w="463434">
                  <a:extLst>
                    <a:ext uri="{9D8B030D-6E8A-4147-A177-3AD203B41FA5}">
                      <a16:colId xmlns:a16="http://schemas.microsoft.com/office/drawing/2014/main" val="2966454167"/>
                    </a:ext>
                  </a:extLst>
                </a:gridCol>
                <a:gridCol w="462781">
                  <a:extLst>
                    <a:ext uri="{9D8B030D-6E8A-4147-A177-3AD203B41FA5}">
                      <a16:colId xmlns:a16="http://schemas.microsoft.com/office/drawing/2014/main" val="879361455"/>
                    </a:ext>
                  </a:extLst>
                </a:gridCol>
                <a:gridCol w="686980">
                  <a:extLst>
                    <a:ext uri="{9D8B030D-6E8A-4147-A177-3AD203B41FA5}">
                      <a16:colId xmlns:a16="http://schemas.microsoft.com/office/drawing/2014/main" val="4245860774"/>
                    </a:ext>
                  </a:extLst>
                </a:gridCol>
                <a:gridCol w="372577">
                  <a:extLst>
                    <a:ext uri="{9D8B030D-6E8A-4147-A177-3AD203B41FA5}">
                      <a16:colId xmlns:a16="http://schemas.microsoft.com/office/drawing/2014/main" val="153509036"/>
                    </a:ext>
                  </a:extLst>
                </a:gridCol>
                <a:gridCol w="737965">
                  <a:extLst>
                    <a:ext uri="{9D8B030D-6E8A-4147-A177-3AD203B41FA5}">
                      <a16:colId xmlns:a16="http://schemas.microsoft.com/office/drawing/2014/main" val="3441858459"/>
                    </a:ext>
                  </a:extLst>
                </a:gridCol>
              </a:tblGrid>
              <a:tr h="430131">
                <a:tc gridSpan="15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62596"/>
                  </a:ext>
                </a:extLst>
              </a:tr>
              <a:tr h="271314">
                <a:tc gridSpan="15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животноводства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012597"/>
                  </a:ext>
                </a:extLst>
              </a:tr>
              <a:tr h="430131"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и птицы в живой массе, в том числе на убой,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молока сырого (в физическом весе),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шерсти (в физическом весе),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меда натурального пчелиного,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аквакультуры,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яиц, тысяч штук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прочая продукция животноводств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49456"/>
                  </a:ext>
                </a:extLst>
              </a:tr>
              <a:tr h="317635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(с указа-нием единицы измере-ния)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799272"/>
                  </a:ext>
                </a:extLst>
              </a:tr>
              <a:tr h="90658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101051"/>
                  </a:ext>
                </a:extLst>
              </a:tr>
              <a:tr h="27131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7783400"/>
                  </a:ext>
                </a:extLst>
              </a:tr>
              <a:tr h="27131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247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5599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8B3935-D053-C1E1-62FC-DE54B738F46E}"/>
              </a:ext>
            </a:extLst>
          </p:cNvPr>
          <p:cNvSpPr txBox="1"/>
          <p:nvPr/>
        </p:nvSpPr>
        <p:spPr>
          <a:xfrm>
            <a:off x="1187624" y="692696"/>
            <a:ext cx="669674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_____________________________________________                 ___________      _____________________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(ИП Глава К(Ф)Х)                                                   (подпись)           (инициалы, фамилия)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М.П. </a:t>
            </a:r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(при наличии</a:t>
            </a:r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«___» _______________ 20__ г.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58029-2D97-1641-3060-D3623C55FBB5}"/>
              </a:ext>
            </a:extLst>
          </p:cNvPr>
          <p:cNvSpPr txBox="1"/>
          <p:nvPr/>
        </p:nvSpPr>
        <p:spPr>
          <a:xfrm>
            <a:off x="2915816" y="1993407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ДАТУ СТАВИМ ОБЯЗАТЕЛЬНО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11678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8820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Отчет о движении значений показателей предоставления гранта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Отчет сдают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грантавики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Агростартап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2020 год и Семейная ферма 2020 год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3142" y="2369785"/>
            <a:ext cx="2247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Количество принятых работников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3141" y="3496652"/>
            <a:ext cx="22476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Сохранение рабочих мест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0528" y="4241972"/>
            <a:ext cx="27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Объем производства и реализации с/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продукции в центнеров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255" y="5080850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Объем производства и реализации с/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продукции в тыс. рублей</a:t>
            </a:r>
            <a:endParaRPr lang="ru-RU" sz="1600" dirty="0"/>
          </a:p>
        </p:txBody>
      </p:sp>
      <p:cxnSp>
        <p:nvCxnSpPr>
          <p:cNvPr id="10" name="Прямая со стрелкой 9"/>
          <p:cNvCxnSpPr>
            <a:cxnSpLocks/>
          </p:cNvCxnSpPr>
          <p:nvPr/>
        </p:nvCxnSpPr>
        <p:spPr>
          <a:xfrm>
            <a:off x="1619672" y="2780928"/>
            <a:ext cx="1152128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619672" y="3861048"/>
            <a:ext cx="1224136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982747" y="4869160"/>
            <a:ext cx="936104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cxnSpLocks/>
          </p:cNvCxnSpPr>
          <p:nvPr/>
        </p:nvCxnSpPr>
        <p:spPr>
          <a:xfrm>
            <a:off x="1350846" y="5733256"/>
            <a:ext cx="160148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273AAA-EF2D-55CD-E040-7A65F057DF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13" t="26200" r="30313" b="12957"/>
          <a:stretch/>
        </p:blipFill>
        <p:spPr>
          <a:xfrm>
            <a:off x="3121357" y="1153029"/>
            <a:ext cx="6022643" cy="5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298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4969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Отчет о достижении значений результатов предоставления гранта</a:t>
            </a:r>
          </a:p>
          <a:p>
            <a:pPr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Отчеты формируем на основании показателей: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756" y="3717032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Грантовики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Семейная ферма 2022, 2023, 2024 г нужен будет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отчет «Финансово-экономическом состоянии победителя конкурса»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90256" y="32849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Плановые значения заносим из Соглашения приложение «Результаты предоставления гранта и их значения»,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 фактические данные отчет «ФЭС» - раздел «Экономические показатели деятельности получателей гранта» - столбец «Прирост производства сельскохозяйственной продукции собственного производства и продуктов ее первичной и промышленной переработки, процентов»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84784"/>
            <a:ext cx="3563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Грантовики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Агростартапа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2021, 2022, 2023 г. и Семейная ферма 2021 года.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Для заполнения отчета нужны данные которые подавали в отчет: 2 Фермер, 3 Фермер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14847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Плановые значения заносим из Соглашения   приложение «Результаты предоставления гранта и их значения»,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фактические данные  -  отчет 2 Фермер, 3Фермер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491880" y="19888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490075" y="41391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5073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E48E447-63D9-44B0-1383-19DC29A8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56</a:t>
            </a:fld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1A06070-C482-AC07-6609-8EC83D107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261429"/>
              </p:ext>
            </p:extLst>
          </p:nvPr>
        </p:nvGraphicFramePr>
        <p:xfrm>
          <a:off x="35496" y="567976"/>
          <a:ext cx="9073008" cy="5905439"/>
        </p:xfrm>
        <a:graphic>
          <a:graphicData uri="http://schemas.openxmlformats.org/drawingml/2006/table">
            <a:tbl>
              <a:tblPr firstRow="1" firstCol="1" bandRow="1"/>
              <a:tblGrid>
                <a:gridCol w="1966343">
                  <a:extLst>
                    <a:ext uri="{9D8B030D-6E8A-4147-A177-3AD203B41FA5}">
                      <a16:colId xmlns:a16="http://schemas.microsoft.com/office/drawing/2014/main" val="2481869619"/>
                    </a:ext>
                  </a:extLst>
                </a:gridCol>
                <a:gridCol w="208459">
                  <a:extLst>
                    <a:ext uri="{9D8B030D-6E8A-4147-A177-3AD203B41FA5}">
                      <a16:colId xmlns:a16="http://schemas.microsoft.com/office/drawing/2014/main" val="451763797"/>
                    </a:ext>
                  </a:extLst>
                </a:gridCol>
                <a:gridCol w="3858362">
                  <a:extLst>
                    <a:ext uri="{9D8B030D-6E8A-4147-A177-3AD203B41FA5}">
                      <a16:colId xmlns:a16="http://schemas.microsoft.com/office/drawing/2014/main" val="679760792"/>
                    </a:ext>
                  </a:extLst>
                </a:gridCol>
                <a:gridCol w="208459">
                  <a:extLst>
                    <a:ext uri="{9D8B030D-6E8A-4147-A177-3AD203B41FA5}">
                      <a16:colId xmlns:a16="http://schemas.microsoft.com/office/drawing/2014/main" val="1584226407"/>
                    </a:ext>
                  </a:extLst>
                </a:gridCol>
                <a:gridCol w="1442670">
                  <a:extLst>
                    <a:ext uri="{9D8B030D-6E8A-4147-A177-3AD203B41FA5}">
                      <a16:colId xmlns:a16="http://schemas.microsoft.com/office/drawing/2014/main" val="1723128404"/>
                    </a:ext>
                  </a:extLst>
                </a:gridCol>
                <a:gridCol w="1388715">
                  <a:extLst>
                    <a:ext uri="{9D8B030D-6E8A-4147-A177-3AD203B41FA5}">
                      <a16:colId xmlns:a16="http://schemas.microsoft.com/office/drawing/2014/main" val="3708330146"/>
                    </a:ext>
                  </a:extLst>
                </a:gridCol>
              </a:tblGrid>
              <a:tr h="274331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Отчет о достижении значений результатов предоставления Субсидии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641492"/>
                  </a:ext>
                </a:extLst>
              </a:tr>
              <a:tr h="27433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1 января 2025 г.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664366"/>
                  </a:ext>
                </a:extLst>
              </a:tr>
              <a:tr h="274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КОДЫ</a:t>
                      </a:r>
                    </a:p>
                  </a:txBody>
                  <a:tcPr marL="27642" marR="27642" marT="45475" marB="4547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170081"/>
                  </a:ext>
                </a:extLst>
              </a:tr>
              <a:tr h="274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01.0.2025</a:t>
                      </a: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201024"/>
                  </a:ext>
                </a:extLst>
              </a:tr>
              <a:tr h="274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Сводному реестру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857050"/>
                  </a:ext>
                </a:extLst>
              </a:tr>
              <a:tr h="984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Получателя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 Иван Иванович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ИНН 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4324009191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853500"/>
                  </a:ext>
                </a:extLst>
              </a:tr>
              <a:tr h="655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главного распорядителя средств бюджета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субъекта Российской Федерации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Министерство сельского хозяйства и продовольствия                  Кировской области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Сводному реестру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33200374</a:t>
                      </a: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050609"/>
                  </a:ext>
                </a:extLst>
              </a:tr>
              <a:tr h="274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(Министерство, Агентство, Служба, иной орган (организация)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855 0405 19 3 I5 54802 631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516865"/>
                  </a:ext>
                </a:extLst>
              </a:tr>
              <a:tr h="953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 государственной программы (федерального проекта) </a:t>
                      </a:r>
                      <a:r>
                        <a:rPr lang="ru-RU" sz="10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&lt;3&gt;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Акселерация субъектов малого и среднего предпринимательства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БК 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325298"/>
                  </a:ext>
                </a:extLst>
              </a:tr>
              <a:tr h="274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соглашения 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40-2024-001500</a:t>
                      </a:r>
                      <a:endParaRPr lang="ru-RU" sz="10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23186"/>
                  </a:ext>
                </a:extLst>
              </a:tr>
              <a:tr h="274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соглашения 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01» июня 2024 г.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765187"/>
                  </a:ext>
                </a:extLst>
              </a:tr>
              <a:tr h="274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документа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97383"/>
                  </a:ext>
                </a:extLst>
              </a:tr>
              <a:tr h="274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(первичный - "0", уточненный - "1", "2", "3", "...") 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393128"/>
                  </a:ext>
                </a:extLst>
              </a:tr>
              <a:tr h="27433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Периодичность: месячная; </a:t>
                      </a:r>
                      <a:r>
                        <a:rPr lang="ru-RU" sz="1000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квартальная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годовая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463852"/>
                  </a:ext>
                </a:extLst>
              </a:tr>
              <a:tr h="27433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измерения: руб. (с точностью до второго знака после запятой)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ОКЕИ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383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209397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8AFB372-5058-AAFF-E97B-B077F0F97A85}"/>
              </a:ext>
            </a:extLst>
          </p:cNvPr>
          <p:cNvGraphicFramePr>
            <a:graphicFrameLocks noGrp="1"/>
          </p:cNvGraphicFramePr>
          <p:nvPr/>
        </p:nvGraphicFramePr>
        <p:xfrm>
          <a:off x="1710372" y="3708114"/>
          <a:ext cx="5723255" cy="310134"/>
        </p:xfrm>
        <a:graphic>
          <a:graphicData uri="http://schemas.openxmlformats.org/drawingml/2006/table">
            <a:tbl>
              <a:tblPr firstRow="1" firstCol="1" bandRow="1"/>
              <a:tblGrid>
                <a:gridCol w="5723255">
                  <a:extLst>
                    <a:ext uri="{9D8B030D-6E8A-4147-A177-3AD203B41FA5}">
                      <a16:colId xmlns:a16="http://schemas.microsoft.com/office/drawing/2014/main" val="38777345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40031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DB99AF6-1E10-28DE-8D5F-D1514E3856AA}"/>
              </a:ext>
            </a:extLst>
          </p:cNvPr>
          <p:cNvSpPr txBox="1"/>
          <p:nvPr/>
        </p:nvSpPr>
        <p:spPr>
          <a:xfrm>
            <a:off x="3716868" y="0"/>
            <a:ext cx="5427132" cy="567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Приложение № 3 к Соглашению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 «01» июня 2024 г. № 40-2024-001500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233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E4FEFAB-A2AA-2EC5-705F-210A90EC6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57</a:t>
            </a:fld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D911245-4ED4-83CA-1A23-5F056D533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163044"/>
              </p:ext>
            </p:extLst>
          </p:nvPr>
        </p:nvGraphicFramePr>
        <p:xfrm>
          <a:off x="35497" y="0"/>
          <a:ext cx="9001000" cy="6380663"/>
        </p:xfrm>
        <a:graphic>
          <a:graphicData uri="http://schemas.openxmlformats.org/drawingml/2006/table">
            <a:tbl>
              <a:tblPr firstRow="1" firstCol="1" bandRow="1"/>
              <a:tblGrid>
                <a:gridCol w="1799869">
                  <a:extLst>
                    <a:ext uri="{9D8B030D-6E8A-4147-A177-3AD203B41FA5}">
                      <a16:colId xmlns:a16="http://schemas.microsoft.com/office/drawing/2014/main" val="4126355177"/>
                    </a:ext>
                  </a:extLst>
                </a:gridCol>
                <a:gridCol w="309527">
                  <a:extLst>
                    <a:ext uri="{9D8B030D-6E8A-4147-A177-3AD203B41FA5}">
                      <a16:colId xmlns:a16="http://schemas.microsoft.com/office/drawing/2014/main" val="1453731103"/>
                    </a:ext>
                  </a:extLst>
                </a:gridCol>
                <a:gridCol w="338875">
                  <a:extLst>
                    <a:ext uri="{9D8B030D-6E8A-4147-A177-3AD203B41FA5}">
                      <a16:colId xmlns:a16="http://schemas.microsoft.com/office/drawing/2014/main" val="317319104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565590962"/>
                    </a:ext>
                  </a:extLst>
                </a:gridCol>
                <a:gridCol w="489654">
                  <a:extLst>
                    <a:ext uri="{9D8B030D-6E8A-4147-A177-3AD203B41FA5}">
                      <a16:colId xmlns:a16="http://schemas.microsoft.com/office/drawing/2014/main" val="4258524521"/>
                    </a:ext>
                  </a:extLst>
                </a:gridCol>
                <a:gridCol w="343489">
                  <a:extLst>
                    <a:ext uri="{9D8B030D-6E8A-4147-A177-3AD203B41FA5}">
                      <a16:colId xmlns:a16="http://schemas.microsoft.com/office/drawing/2014/main" val="3529881097"/>
                    </a:ext>
                  </a:extLst>
                </a:gridCol>
                <a:gridCol w="407530">
                  <a:extLst>
                    <a:ext uri="{9D8B030D-6E8A-4147-A177-3AD203B41FA5}">
                      <a16:colId xmlns:a16="http://schemas.microsoft.com/office/drawing/2014/main" val="2660726426"/>
                    </a:ext>
                  </a:extLst>
                </a:gridCol>
                <a:gridCol w="412381">
                  <a:extLst>
                    <a:ext uri="{9D8B030D-6E8A-4147-A177-3AD203B41FA5}">
                      <a16:colId xmlns:a16="http://schemas.microsoft.com/office/drawing/2014/main" val="536098500"/>
                    </a:ext>
                  </a:extLst>
                </a:gridCol>
                <a:gridCol w="412381">
                  <a:extLst>
                    <a:ext uri="{9D8B030D-6E8A-4147-A177-3AD203B41FA5}">
                      <a16:colId xmlns:a16="http://schemas.microsoft.com/office/drawing/2014/main" val="1011797892"/>
                    </a:ext>
                  </a:extLst>
                </a:gridCol>
                <a:gridCol w="310498">
                  <a:extLst>
                    <a:ext uri="{9D8B030D-6E8A-4147-A177-3AD203B41FA5}">
                      <a16:colId xmlns:a16="http://schemas.microsoft.com/office/drawing/2014/main" val="645179431"/>
                    </a:ext>
                  </a:extLst>
                </a:gridCol>
                <a:gridCol w="412381">
                  <a:extLst>
                    <a:ext uri="{9D8B030D-6E8A-4147-A177-3AD203B41FA5}">
                      <a16:colId xmlns:a16="http://schemas.microsoft.com/office/drawing/2014/main" val="240039061"/>
                    </a:ext>
                  </a:extLst>
                </a:gridCol>
                <a:gridCol w="412381">
                  <a:extLst>
                    <a:ext uri="{9D8B030D-6E8A-4147-A177-3AD203B41FA5}">
                      <a16:colId xmlns:a16="http://schemas.microsoft.com/office/drawing/2014/main" val="1379387863"/>
                    </a:ext>
                  </a:extLst>
                </a:gridCol>
                <a:gridCol w="412865">
                  <a:extLst>
                    <a:ext uri="{9D8B030D-6E8A-4147-A177-3AD203B41FA5}">
                      <a16:colId xmlns:a16="http://schemas.microsoft.com/office/drawing/2014/main" val="3861670245"/>
                    </a:ext>
                  </a:extLst>
                </a:gridCol>
                <a:gridCol w="412865">
                  <a:extLst>
                    <a:ext uri="{9D8B030D-6E8A-4147-A177-3AD203B41FA5}">
                      <a16:colId xmlns:a16="http://schemas.microsoft.com/office/drawing/2014/main" val="1954881076"/>
                    </a:ext>
                  </a:extLst>
                </a:gridCol>
                <a:gridCol w="287211">
                  <a:extLst>
                    <a:ext uri="{9D8B030D-6E8A-4147-A177-3AD203B41FA5}">
                      <a16:colId xmlns:a16="http://schemas.microsoft.com/office/drawing/2014/main" val="3321272220"/>
                    </a:ext>
                  </a:extLst>
                </a:gridCol>
                <a:gridCol w="285756">
                  <a:extLst>
                    <a:ext uri="{9D8B030D-6E8A-4147-A177-3AD203B41FA5}">
                      <a16:colId xmlns:a16="http://schemas.microsoft.com/office/drawing/2014/main" val="481321673"/>
                    </a:ext>
                  </a:extLst>
                </a:gridCol>
                <a:gridCol w="403647">
                  <a:extLst>
                    <a:ext uri="{9D8B030D-6E8A-4147-A177-3AD203B41FA5}">
                      <a16:colId xmlns:a16="http://schemas.microsoft.com/office/drawing/2014/main" val="1354919469"/>
                    </a:ext>
                  </a:extLst>
                </a:gridCol>
                <a:gridCol w="377933">
                  <a:extLst>
                    <a:ext uri="{9D8B030D-6E8A-4147-A177-3AD203B41FA5}">
                      <a16:colId xmlns:a16="http://schemas.microsoft.com/office/drawing/2014/main" val="2163037956"/>
                    </a:ext>
                  </a:extLst>
                </a:gridCol>
                <a:gridCol w="451677">
                  <a:extLst>
                    <a:ext uri="{9D8B030D-6E8A-4147-A177-3AD203B41FA5}">
                      <a16:colId xmlns:a16="http://schemas.microsoft.com/office/drawing/2014/main" val="772000419"/>
                    </a:ext>
                  </a:extLst>
                </a:gridCol>
              </a:tblGrid>
              <a:tr h="212413">
                <a:tc gridSpan="1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100" dirty="0">
                          <a:effectLst/>
                          <a:highlight>
                            <a:srgbClr val="C0C0C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достижении значений результатов предоставления Субсидии и обязательствах, принятых в целях их достижения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257976"/>
                  </a:ext>
                </a:extLst>
              </a:tr>
              <a:tr h="201149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расходов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предоставления Субсидии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строки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Субсидии, предусмотренный Соглашением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 достигнутые значения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обязательств, принятых в целях достижения результатов предоставления Субсидии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Неиспользованный объем финансового обеспечения (</a:t>
                      </a:r>
                      <a:r>
                        <a:rPr lang="ru-RU" sz="110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гр. 10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10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гр. 17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851005"/>
                  </a:ext>
                </a:extLst>
              </a:tr>
              <a:tr h="840259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отчетную дату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от планового значения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причина отклонения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905298"/>
                  </a:ext>
                </a:extLst>
              </a:tr>
              <a:tr h="1041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БК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 результата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1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ОКЕИ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даты заключения соглашения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с начала текущего финансового года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даты заключения Соглашения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с начала текущего финансового года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абсолютных величинах (</a:t>
                      </a:r>
                      <a:r>
                        <a:rPr lang="ru-RU" sz="11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гр. 8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1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гр. 11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(</a:t>
                      </a:r>
                      <a:r>
                        <a:rPr lang="ru-RU" sz="11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гр. 13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11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гр. 8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x 100%)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денежных обязательств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131560"/>
                  </a:ext>
                </a:extLst>
              </a:tr>
              <a:tr h="212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1720769"/>
                  </a:ext>
                </a:extLst>
              </a:tr>
              <a:tr h="91980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системы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54804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642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R="250190"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  <a:p>
                      <a:pPr marR="250190"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724067"/>
                  </a:ext>
                </a:extLst>
              </a:tr>
              <a:tr h="823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числе:Объем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зерна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Центнер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0101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-100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-0,05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917013"/>
                  </a:ext>
                </a:extLst>
              </a:tr>
              <a:tr h="274737">
                <a:tc gridSpan="9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782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5091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A3EAA79-8D34-CF96-13FE-1F7B976B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58</a:t>
            </a:fld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93BD11A-6F3C-C10C-4BD9-F738D4008E66}"/>
              </a:ext>
            </a:extLst>
          </p:cNvPr>
          <p:cNvGraphicFramePr>
            <a:graphicFrameLocks noGrp="1"/>
          </p:cNvGraphicFramePr>
          <p:nvPr/>
        </p:nvGraphicFramePr>
        <p:xfrm>
          <a:off x="467544" y="134706"/>
          <a:ext cx="7600315" cy="2673414"/>
        </p:xfrm>
        <a:graphic>
          <a:graphicData uri="http://schemas.openxmlformats.org/drawingml/2006/table">
            <a:tbl>
              <a:tblPr firstRow="1" firstCol="1" bandRow="1"/>
              <a:tblGrid>
                <a:gridCol w="3279775">
                  <a:extLst>
                    <a:ext uri="{9D8B030D-6E8A-4147-A177-3AD203B41FA5}">
                      <a16:colId xmlns:a16="http://schemas.microsoft.com/office/drawing/2014/main" val="536860178"/>
                    </a:ext>
                  </a:extLst>
                </a:gridCol>
                <a:gridCol w="232351">
                  <a:extLst>
                    <a:ext uri="{9D8B030D-6E8A-4147-A177-3AD203B41FA5}">
                      <a16:colId xmlns:a16="http://schemas.microsoft.com/office/drawing/2014/main" val="1295365920"/>
                    </a:ext>
                  </a:extLst>
                </a:gridCol>
                <a:gridCol w="958909">
                  <a:extLst>
                    <a:ext uri="{9D8B030D-6E8A-4147-A177-3AD203B41FA5}">
                      <a16:colId xmlns:a16="http://schemas.microsoft.com/office/drawing/2014/main" val="4100588405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128865448"/>
                    </a:ext>
                  </a:extLst>
                </a:gridCol>
                <a:gridCol w="1326515">
                  <a:extLst>
                    <a:ext uri="{9D8B030D-6E8A-4147-A177-3AD203B41FA5}">
                      <a16:colId xmlns:a16="http://schemas.microsoft.com/office/drawing/2014/main" val="4128189056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106096603"/>
                    </a:ext>
                  </a:extLst>
                </a:gridCol>
                <a:gridCol w="1370965">
                  <a:extLst>
                    <a:ext uri="{9D8B030D-6E8A-4147-A177-3AD203B41FA5}">
                      <a16:colId xmlns:a16="http://schemas.microsoft.com/office/drawing/2014/main" val="16244824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(уполномоченное лицо) Получателя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794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(должность)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(подпись)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(расшифровка подписи)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37157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294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(должность)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(фамилия, инициалы)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(телефон)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454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 октября 2024 г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3208943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76F30E17-8B95-BDC3-7D3D-CF355B3E8174}"/>
              </a:ext>
            </a:extLst>
          </p:cNvPr>
          <p:cNvGraphicFramePr>
            <a:graphicFrameLocks noGrp="1"/>
          </p:cNvGraphicFramePr>
          <p:nvPr/>
        </p:nvGraphicFramePr>
        <p:xfrm>
          <a:off x="107505" y="2924944"/>
          <a:ext cx="9036495" cy="3496525"/>
        </p:xfrm>
        <a:graphic>
          <a:graphicData uri="http://schemas.openxmlformats.org/drawingml/2006/table">
            <a:tbl>
              <a:tblPr firstRow="1" firstCol="1" bandRow="1"/>
              <a:tblGrid>
                <a:gridCol w="4591867">
                  <a:extLst>
                    <a:ext uri="{9D8B030D-6E8A-4147-A177-3AD203B41FA5}">
                      <a16:colId xmlns:a16="http://schemas.microsoft.com/office/drawing/2014/main" val="371158661"/>
                    </a:ext>
                  </a:extLst>
                </a:gridCol>
                <a:gridCol w="938956">
                  <a:extLst>
                    <a:ext uri="{9D8B030D-6E8A-4147-A177-3AD203B41FA5}">
                      <a16:colId xmlns:a16="http://schemas.microsoft.com/office/drawing/2014/main" val="241930545"/>
                    </a:ext>
                  </a:extLst>
                </a:gridCol>
                <a:gridCol w="1012320">
                  <a:extLst>
                    <a:ext uri="{9D8B030D-6E8A-4147-A177-3AD203B41FA5}">
                      <a16:colId xmlns:a16="http://schemas.microsoft.com/office/drawing/2014/main" val="1669804855"/>
                    </a:ext>
                  </a:extLst>
                </a:gridCol>
                <a:gridCol w="1246676">
                  <a:extLst>
                    <a:ext uri="{9D8B030D-6E8A-4147-A177-3AD203B41FA5}">
                      <a16:colId xmlns:a16="http://schemas.microsoft.com/office/drawing/2014/main" val="2674633197"/>
                    </a:ext>
                  </a:extLst>
                </a:gridCol>
                <a:gridCol w="1246676">
                  <a:extLst>
                    <a:ext uri="{9D8B030D-6E8A-4147-A177-3AD203B41FA5}">
                      <a16:colId xmlns:a16="http://schemas.microsoft.com/office/drawing/2014/main" val="2097557109"/>
                    </a:ext>
                  </a:extLst>
                </a:gridCol>
              </a:tblGrid>
              <a:tr h="352650"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2 не заполняем</a:t>
                      </a: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142069"/>
                  </a:ext>
                </a:extLst>
              </a:tr>
              <a:tr h="439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Сведения о принятии отчета о достижении значений результатов предоставления Субсидии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79845" marR="79845" marT="39923" marB="399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79845" marR="79845" marT="39923" marB="39923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79845" marR="79845" marT="39923" marB="39923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79845" marR="79845" marT="39923" marB="39923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12419419"/>
                  </a:ext>
                </a:extLst>
              </a:tr>
              <a:tr h="2421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бюджетной классификации федерального бюджета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КОСГУ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90206"/>
                  </a:ext>
                </a:extLst>
              </a:tr>
              <a:tr h="550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начала заключения Соглашения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с начала текущего финансового года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795096"/>
                  </a:ext>
                </a:extLst>
              </a:tr>
              <a:tr h="227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204692"/>
                  </a:ext>
                </a:extLst>
              </a:tr>
              <a:tr h="27080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Субсидии, направленный на достижение результатов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831661"/>
                  </a:ext>
                </a:extLst>
              </a:tr>
              <a:tr h="270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52647"/>
                  </a:ext>
                </a:extLst>
              </a:tr>
              <a:tr h="27080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Субсидии, потребность в котором не подтверждена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016235"/>
                  </a:ext>
                </a:extLst>
              </a:tr>
              <a:tr h="270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58590"/>
                  </a:ext>
                </a:extLst>
              </a:tr>
              <a:tr h="270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Субсидии, подлежащий возврату в бюджет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512322"/>
                  </a:ext>
                </a:extLst>
              </a:tr>
              <a:tr h="270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штрафных санкций (пени), подлежащих перечислению в бюджет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863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0374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A7B9A0F-BFA3-84E5-5167-AB5AB6D0F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9603"/>
              </p:ext>
            </p:extLst>
          </p:nvPr>
        </p:nvGraphicFramePr>
        <p:xfrm>
          <a:off x="390364" y="450974"/>
          <a:ext cx="8363272" cy="2110002"/>
        </p:xfrm>
        <a:graphic>
          <a:graphicData uri="http://schemas.openxmlformats.org/drawingml/2006/table">
            <a:tbl>
              <a:tblPr/>
              <a:tblGrid>
                <a:gridCol w="8363272">
                  <a:extLst>
                    <a:ext uri="{9D8B030D-6E8A-4147-A177-3AD203B41FA5}">
                      <a16:colId xmlns:a16="http://schemas.microsoft.com/office/drawing/2014/main" val="4179508136"/>
                    </a:ext>
                  </a:extLst>
                </a:gridCol>
              </a:tblGrid>
              <a:tr h="474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сдают </a:t>
                      </a:r>
                      <a:r>
                        <a:rPr lang="ru-RU" sz="1600" b="1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грантовики</a:t>
                      </a:r>
                      <a:r>
                        <a:rPr lang="ru-RU" sz="1600" b="1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2023, 2024 год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 реализации плана мероприятий по достижению результатов предоставления Субсидии (контрольных точек)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50795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1 января 2025 г.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652220"/>
                  </a:ext>
                </a:extLst>
              </a:tr>
            </a:tbl>
          </a:graphicData>
        </a:graphic>
      </p:graphicFrame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63607CE-B88D-1276-DC83-B51C5774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4944"/>
            <a:ext cx="6912768" cy="32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369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B2767B-3DB1-0881-E32F-D0F7ACDEE305}"/>
              </a:ext>
            </a:extLst>
          </p:cNvPr>
          <p:cNvSpPr txBox="1"/>
          <p:nvPr/>
        </p:nvSpPr>
        <p:spPr>
          <a:xfrm>
            <a:off x="179512" y="188640"/>
            <a:ext cx="8964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Нормативно-правовые документы, регламентирующие порядок ведения учета в РФ</a:t>
            </a: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173C87A-FDA2-DA1B-23C7-A6F6BEDDE7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554950"/>
              </p:ext>
            </p:extLst>
          </p:nvPr>
        </p:nvGraphicFramePr>
        <p:xfrm>
          <a:off x="2377522" y="1019637"/>
          <a:ext cx="4792588" cy="564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3A8CBBC-ED63-0D3E-4949-0E0899E34E32}"/>
              </a:ext>
            </a:extLst>
          </p:cNvPr>
          <p:cNvSpPr txBox="1"/>
          <p:nvPr/>
        </p:nvSpPr>
        <p:spPr>
          <a:xfrm>
            <a:off x="121384" y="1318979"/>
            <a:ext cx="37941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"О бухгалтерском учете" от 06.12.2011 N 402-ФЗ </a:t>
            </a:r>
          </a:p>
          <a:p>
            <a:pPr algn="l"/>
            <a:r>
              <a:rPr lang="ru-RU" sz="1400" dirty="0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-Положение по бухгалтерскому учету ПБУ)</a:t>
            </a:r>
          </a:p>
          <a:p>
            <a:pPr algn="l"/>
            <a:r>
              <a:rPr lang="ru-RU" sz="1400" i="0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Минфина РФ от 31.10.2000 № 94н</a:t>
            </a:r>
            <a:endParaRPr lang="ru-RU" sz="1400" i="0" dirty="0">
              <a:solidFill>
                <a:srgbClr val="000000"/>
              </a:solidFill>
              <a:effectLst/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08232-84C2-5990-710D-ABE7674D8649}"/>
              </a:ext>
            </a:extLst>
          </p:cNvPr>
          <p:cNvSpPr txBox="1"/>
          <p:nvPr/>
        </p:nvSpPr>
        <p:spPr>
          <a:xfrm>
            <a:off x="6065912" y="2060848"/>
            <a:ext cx="30780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Отраслевые стандарты утверждаются отдельными Министерствами в пределах своей отраслевой принадлежности. Отраслевые стандарты устанавливают особенности применения федеральных стандартов в отдельных видах экономической деятельности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3886C-45FD-16CF-91B8-0D9733554A0C}"/>
              </a:ext>
            </a:extLst>
          </p:cNvPr>
          <p:cNvSpPr txBox="1"/>
          <p:nvPr/>
        </p:nvSpPr>
        <p:spPr>
          <a:xfrm>
            <a:off x="21406" y="3526537"/>
            <a:ext cx="264750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рекомендаций в целях правильного применения федеральных и отраслевых стандартов, уменьшения расходов на организацию БУ, а также распространения передового опыта организации и ведения бухгалтерского учета. </a:t>
            </a:r>
          </a:p>
          <a:p>
            <a:pPr algn="ctr"/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Рекомендации, в основном, разрабатываются субъектами негосударственного регулирования бухгалтерского учета и применяются на добровольной основе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10CCD-7BDE-88BF-84C6-8C1E808EDF7C}"/>
              </a:ext>
            </a:extLst>
          </p:cNvPr>
          <p:cNvSpPr txBox="1"/>
          <p:nvPr/>
        </p:nvSpPr>
        <p:spPr>
          <a:xfrm>
            <a:off x="7124136" y="5250085"/>
            <a:ext cx="20658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об Учетной политике предприятия</a:t>
            </a:r>
          </a:p>
          <a:p>
            <a:pPr algn="ctr"/>
            <a:r>
              <a:rPr lang="ru-RU" sz="1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и стандарты, разработанные экономическим субъектом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A305FDA-8737-CB8A-6F30-8E328E4C2B3D}"/>
              </a:ext>
            </a:extLst>
          </p:cNvPr>
          <p:cNvCxnSpPr>
            <a:cxnSpLocks/>
          </p:cNvCxnSpPr>
          <p:nvPr/>
        </p:nvCxnSpPr>
        <p:spPr>
          <a:xfrm>
            <a:off x="2668913" y="1700808"/>
            <a:ext cx="1377134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B00AF7A-05E7-B77A-35D6-8CEBBDF2F1AF}"/>
              </a:ext>
            </a:extLst>
          </p:cNvPr>
          <p:cNvCxnSpPr>
            <a:cxnSpLocks/>
          </p:cNvCxnSpPr>
          <p:nvPr/>
        </p:nvCxnSpPr>
        <p:spPr>
          <a:xfrm flipH="1">
            <a:off x="6732240" y="5445224"/>
            <a:ext cx="64807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7200DB9-633E-4369-E037-97CD612794B7}"/>
              </a:ext>
            </a:extLst>
          </p:cNvPr>
          <p:cNvCxnSpPr>
            <a:cxnSpLocks/>
          </p:cNvCxnSpPr>
          <p:nvPr/>
        </p:nvCxnSpPr>
        <p:spPr>
          <a:xfrm flipH="1">
            <a:off x="5652120" y="2852936"/>
            <a:ext cx="72008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D03DCCA-7F4D-B323-0C38-B114D801CC75}"/>
              </a:ext>
            </a:extLst>
          </p:cNvPr>
          <p:cNvCxnSpPr>
            <a:cxnSpLocks/>
          </p:cNvCxnSpPr>
          <p:nvPr/>
        </p:nvCxnSpPr>
        <p:spPr>
          <a:xfrm>
            <a:off x="2555776" y="4437112"/>
            <a:ext cx="657054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12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8DF851-19D2-4807-ABB4-72E212EF3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9A8DF851-19D2-4807-ABB4-72E212EF39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graphicEl>
                                              <a:dgm id="{9A8DF851-19D2-4807-ABB4-72E212EF3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graphicEl>
                                              <a:dgm id="{9A8DF851-19D2-4807-ABB4-72E212EF3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graphicEl>
                                              <a:dgm id="{9A8DF851-19D2-4807-ABB4-72E212EF3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B51DFB-8214-4941-8DCA-DC59634B61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35B51DFB-8214-4941-8DCA-DC59634B61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graphicEl>
                                              <a:dgm id="{35B51DFB-8214-4941-8DCA-DC59634B61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graphicEl>
                                              <a:dgm id="{35B51DFB-8214-4941-8DCA-DC59634B61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graphicEl>
                                              <a:dgm id="{35B51DFB-8214-4941-8DCA-DC59634B61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4ACBE7-FB74-4977-91E2-FA10DEF05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BF4ACBE7-FB74-4977-91E2-FA10DEF05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graphicEl>
                                              <a:dgm id="{BF4ACBE7-FB74-4977-91E2-FA10DEF05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graphicEl>
                                              <a:dgm id="{BF4ACBE7-FB74-4977-91E2-FA10DEF05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graphicEl>
                                              <a:dgm id="{BF4ACBE7-FB74-4977-91E2-FA10DEF05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6BE0EA-A072-4DEE-BEB4-FE6F00E3A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B06BE0EA-A072-4DEE-BEB4-FE6F00E3AE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graphicEl>
                                              <a:dgm id="{B06BE0EA-A072-4DEE-BEB4-FE6F00E3A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graphicEl>
                                              <a:dgm id="{B06BE0EA-A072-4DEE-BEB4-FE6F00E3A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graphicEl>
                                              <a:dgm id="{B06BE0EA-A072-4DEE-BEB4-FE6F00E3A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 rev="1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8DBFA6-B124-8F4E-8FC3-27E05E59317E}"/>
              </a:ext>
            </a:extLst>
          </p:cNvPr>
          <p:cNvSpPr txBox="1"/>
          <p:nvPr/>
        </p:nvSpPr>
        <p:spPr>
          <a:xfrm>
            <a:off x="6796815" y="17044"/>
            <a:ext cx="2376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5 к Соглашению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31.03.2024 N30-2024-000111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0EC4600-89A7-A940-F125-B726D607B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208608"/>
              </p:ext>
            </p:extLst>
          </p:nvPr>
        </p:nvGraphicFramePr>
        <p:xfrm>
          <a:off x="107504" y="478709"/>
          <a:ext cx="8928992" cy="6356051"/>
        </p:xfrm>
        <a:graphic>
          <a:graphicData uri="http://schemas.openxmlformats.org/drawingml/2006/table">
            <a:tbl>
              <a:tblPr/>
              <a:tblGrid>
                <a:gridCol w="1804747">
                  <a:extLst>
                    <a:ext uri="{9D8B030D-6E8A-4147-A177-3AD203B41FA5}">
                      <a16:colId xmlns:a16="http://schemas.microsoft.com/office/drawing/2014/main" val="2952242306"/>
                    </a:ext>
                  </a:extLst>
                </a:gridCol>
                <a:gridCol w="139469">
                  <a:extLst>
                    <a:ext uri="{9D8B030D-6E8A-4147-A177-3AD203B41FA5}">
                      <a16:colId xmlns:a16="http://schemas.microsoft.com/office/drawing/2014/main" val="653210285"/>
                    </a:ext>
                  </a:extLst>
                </a:gridCol>
                <a:gridCol w="4489560">
                  <a:extLst>
                    <a:ext uri="{9D8B030D-6E8A-4147-A177-3AD203B41FA5}">
                      <a16:colId xmlns:a16="http://schemas.microsoft.com/office/drawing/2014/main" val="1054273871"/>
                    </a:ext>
                  </a:extLst>
                </a:gridCol>
                <a:gridCol w="323391">
                  <a:extLst>
                    <a:ext uri="{9D8B030D-6E8A-4147-A177-3AD203B41FA5}">
                      <a16:colId xmlns:a16="http://schemas.microsoft.com/office/drawing/2014/main" val="2334519769"/>
                    </a:ext>
                  </a:extLst>
                </a:gridCol>
                <a:gridCol w="947689">
                  <a:extLst>
                    <a:ext uri="{9D8B030D-6E8A-4147-A177-3AD203B41FA5}">
                      <a16:colId xmlns:a16="http://schemas.microsoft.com/office/drawing/2014/main" val="411328928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579367075"/>
                    </a:ext>
                  </a:extLst>
                </a:gridCol>
              </a:tblGrid>
              <a:tr h="47475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 реализации плана мероприятий по достижению результатов предоставления Субсидии (контрольных точек)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348425"/>
                  </a:ext>
                </a:extLst>
              </a:tr>
              <a:tr h="27496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1 января 2025 г.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134810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КОДЫ</a:t>
                      </a:r>
                    </a:p>
                  </a:txBody>
                  <a:tcPr marL="29184" marR="29184" marT="48012" marB="4801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796616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686510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Сводному реестру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547428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Получателя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Индивидуальный предприниматель Иванов Иван Иванович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ИНН 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5162081560007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74787"/>
                  </a:ext>
                </a:extLst>
              </a:tr>
              <a:tr h="994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главного распорядителя средств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субъекта Российской Федерации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Министерство сельского хозяйства и продовольствия Кировской области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Сводному реестру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335884"/>
                  </a:ext>
                </a:extLst>
              </a:tr>
              <a:tr h="1177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структуного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элемента государственной программы (федерального проекта) </a:t>
                      </a:r>
                      <a:r>
                        <a:rPr lang="ru-RU" sz="120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file" tooltip="&lt;3&gt; Указывается в случае, если Субсидия предоставляется в целях достижения результатов (выполнения мероприятий) структурных элементов государственной программы (результатов федерального проекта). В кодовой зоне указываются 4 и 5 разряды целевой статьи рас"/>
                        </a:rPr>
                        <a:t>&lt;3&gt;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Акселерация субъектов малого и среднего предпринимательства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95170"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БК 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830501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субсидии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 «</a:t>
                      </a:r>
                      <a:r>
                        <a:rPr lang="ru-RU" sz="12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Агростартап</a:t>
                      </a: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из областного бюджета на создание и (или) развитие хозяйств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БК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951060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соглашения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30-2024-000111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4931885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соглашения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31.03.2024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346197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документа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990133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CDA0DBF7-0095-C9EF-231B-10BBFEA60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2" y="1563688"/>
            <a:ext cx="96082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3413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70B54B5-521F-EB26-62E3-CF35FF089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814025"/>
              </p:ext>
            </p:extLst>
          </p:nvPr>
        </p:nvGraphicFramePr>
        <p:xfrm>
          <a:off x="251520" y="116632"/>
          <a:ext cx="8712968" cy="5323816"/>
        </p:xfrm>
        <a:graphic>
          <a:graphicData uri="http://schemas.openxmlformats.org/drawingml/2006/table">
            <a:tbl>
              <a:tblPr/>
              <a:tblGrid>
                <a:gridCol w="1426851">
                  <a:extLst>
                    <a:ext uri="{9D8B030D-6E8A-4147-A177-3AD203B41FA5}">
                      <a16:colId xmlns:a16="http://schemas.microsoft.com/office/drawing/2014/main" val="1842030083"/>
                    </a:ext>
                  </a:extLst>
                </a:gridCol>
                <a:gridCol w="386757">
                  <a:extLst>
                    <a:ext uri="{9D8B030D-6E8A-4147-A177-3AD203B41FA5}">
                      <a16:colId xmlns:a16="http://schemas.microsoft.com/office/drawing/2014/main" val="4056076181"/>
                    </a:ext>
                  </a:extLst>
                </a:gridCol>
                <a:gridCol w="386757">
                  <a:extLst>
                    <a:ext uri="{9D8B030D-6E8A-4147-A177-3AD203B41FA5}">
                      <a16:colId xmlns:a16="http://schemas.microsoft.com/office/drawing/2014/main" val="2932252664"/>
                    </a:ext>
                  </a:extLst>
                </a:gridCol>
                <a:gridCol w="622745">
                  <a:extLst>
                    <a:ext uri="{9D8B030D-6E8A-4147-A177-3AD203B41FA5}">
                      <a16:colId xmlns:a16="http://schemas.microsoft.com/office/drawing/2014/main" val="1065623282"/>
                    </a:ext>
                  </a:extLst>
                </a:gridCol>
                <a:gridCol w="622745">
                  <a:extLst>
                    <a:ext uri="{9D8B030D-6E8A-4147-A177-3AD203B41FA5}">
                      <a16:colId xmlns:a16="http://schemas.microsoft.com/office/drawing/2014/main" val="3073026148"/>
                    </a:ext>
                  </a:extLst>
                </a:gridCol>
                <a:gridCol w="464874">
                  <a:extLst>
                    <a:ext uri="{9D8B030D-6E8A-4147-A177-3AD203B41FA5}">
                      <a16:colId xmlns:a16="http://schemas.microsoft.com/office/drawing/2014/main" val="266959809"/>
                    </a:ext>
                  </a:extLst>
                </a:gridCol>
                <a:gridCol w="541897">
                  <a:extLst>
                    <a:ext uri="{9D8B030D-6E8A-4147-A177-3AD203B41FA5}">
                      <a16:colId xmlns:a16="http://schemas.microsoft.com/office/drawing/2014/main" val="30706359"/>
                    </a:ext>
                  </a:extLst>
                </a:gridCol>
                <a:gridCol w="774607">
                  <a:extLst>
                    <a:ext uri="{9D8B030D-6E8A-4147-A177-3AD203B41FA5}">
                      <a16:colId xmlns:a16="http://schemas.microsoft.com/office/drawing/2014/main" val="1093615073"/>
                    </a:ext>
                  </a:extLst>
                </a:gridCol>
                <a:gridCol w="1006225">
                  <a:extLst>
                    <a:ext uri="{9D8B030D-6E8A-4147-A177-3AD203B41FA5}">
                      <a16:colId xmlns:a16="http://schemas.microsoft.com/office/drawing/2014/main" val="224315144"/>
                    </a:ext>
                  </a:extLst>
                </a:gridCol>
                <a:gridCol w="1083795">
                  <a:extLst>
                    <a:ext uri="{9D8B030D-6E8A-4147-A177-3AD203B41FA5}">
                      <a16:colId xmlns:a16="http://schemas.microsoft.com/office/drawing/2014/main" val="2802611277"/>
                    </a:ext>
                  </a:extLst>
                </a:gridCol>
                <a:gridCol w="697038">
                  <a:extLst>
                    <a:ext uri="{9D8B030D-6E8A-4147-A177-3AD203B41FA5}">
                      <a16:colId xmlns:a16="http://schemas.microsoft.com/office/drawing/2014/main" val="798092507"/>
                    </a:ext>
                  </a:extLst>
                </a:gridCol>
                <a:gridCol w="698677">
                  <a:extLst>
                    <a:ext uri="{9D8B030D-6E8A-4147-A177-3AD203B41FA5}">
                      <a16:colId xmlns:a16="http://schemas.microsoft.com/office/drawing/2014/main" val="2818703556"/>
                    </a:ext>
                  </a:extLst>
                </a:gridCol>
              </a:tblGrid>
              <a:tr h="50883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предоставления Субсидии, контрольные точки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достижения (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дд.мм.гггг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Причина отклонения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237057"/>
                  </a:ext>
                </a:extLst>
              </a:tr>
              <a:tr h="508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200" u="none" strike="noStrike">
                          <a:solidFill>
                            <a:srgbClr val="0000FF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ОКЕИ</a:t>
                      </a:r>
                      <a:endParaRPr lang="ru-RU" sz="120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прогнозное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 (прогнозный)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596438"/>
                  </a:ext>
                </a:extLst>
              </a:tr>
              <a:tr h="290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187589"/>
                  </a:ext>
                </a:extLst>
              </a:tr>
              <a:tr h="727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предоставления Субсидии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563394"/>
                  </a:ext>
                </a:extLst>
              </a:tr>
              <a:tr h="940119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контрольные точки </a:t>
                      </a:r>
                      <a:r>
                        <a:rPr lang="ru-RU" sz="1400" b="1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отчетного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периода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34891"/>
                  </a:ext>
                </a:extLst>
              </a:tr>
              <a:tr h="290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145310"/>
                  </a:ext>
                </a:extLst>
              </a:tr>
              <a:tr h="1193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Контрольная точка 1.1.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30.09.2024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26.09.2024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431259"/>
                  </a:ext>
                </a:extLst>
              </a:tr>
              <a:tr h="859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Контрольная точка 1.2.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31.12.2024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Фактическая дата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20.12.2024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792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6523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D8565C-67D3-9C09-7527-E8AA3C164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674827"/>
              </p:ext>
            </p:extLst>
          </p:nvPr>
        </p:nvGraphicFramePr>
        <p:xfrm>
          <a:off x="611560" y="548680"/>
          <a:ext cx="8352928" cy="2391257"/>
        </p:xfrm>
        <a:graphic>
          <a:graphicData uri="http://schemas.openxmlformats.org/drawingml/2006/table">
            <a:tbl>
              <a:tblPr/>
              <a:tblGrid>
                <a:gridCol w="1651696">
                  <a:extLst>
                    <a:ext uri="{9D8B030D-6E8A-4147-A177-3AD203B41FA5}">
                      <a16:colId xmlns:a16="http://schemas.microsoft.com/office/drawing/2014/main" val="2746271793"/>
                    </a:ext>
                  </a:extLst>
                </a:gridCol>
                <a:gridCol w="336747">
                  <a:extLst>
                    <a:ext uri="{9D8B030D-6E8A-4147-A177-3AD203B41FA5}">
                      <a16:colId xmlns:a16="http://schemas.microsoft.com/office/drawing/2014/main" val="3423601785"/>
                    </a:ext>
                  </a:extLst>
                </a:gridCol>
                <a:gridCol w="1692682">
                  <a:extLst>
                    <a:ext uri="{9D8B030D-6E8A-4147-A177-3AD203B41FA5}">
                      <a16:colId xmlns:a16="http://schemas.microsoft.com/office/drawing/2014/main" val="3163858551"/>
                    </a:ext>
                  </a:extLst>
                </a:gridCol>
                <a:gridCol w="380203">
                  <a:extLst>
                    <a:ext uri="{9D8B030D-6E8A-4147-A177-3AD203B41FA5}">
                      <a16:colId xmlns:a16="http://schemas.microsoft.com/office/drawing/2014/main" val="2494571704"/>
                    </a:ext>
                  </a:extLst>
                </a:gridCol>
                <a:gridCol w="1822889">
                  <a:extLst>
                    <a:ext uri="{9D8B030D-6E8A-4147-A177-3AD203B41FA5}">
                      <a16:colId xmlns:a16="http://schemas.microsoft.com/office/drawing/2014/main" val="4016045862"/>
                    </a:ext>
                  </a:extLst>
                </a:gridCol>
                <a:gridCol w="435410">
                  <a:extLst>
                    <a:ext uri="{9D8B030D-6E8A-4147-A177-3AD203B41FA5}">
                      <a16:colId xmlns:a16="http://schemas.microsoft.com/office/drawing/2014/main" val="1014981646"/>
                    </a:ext>
                  </a:extLst>
                </a:gridCol>
                <a:gridCol w="2033301">
                  <a:extLst>
                    <a:ext uri="{9D8B030D-6E8A-4147-A177-3AD203B41FA5}">
                      <a16:colId xmlns:a16="http://schemas.microsoft.com/office/drawing/2014/main" val="2381073601"/>
                    </a:ext>
                  </a:extLst>
                </a:gridCol>
              </a:tblGrid>
              <a:tr h="433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(уполномоченное лицо) Получателя</a:t>
                      </a: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ИП Глава КФХ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 Иван Иванович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594674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(должность)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(подпись)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(расшифровка подписи)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161869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</a:t>
                      </a:r>
                    </a:p>
                  </a:txBody>
                  <a:tcPr marL="32000" marR="32000" marT="52645" marB="526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219132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(должность)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(фамилия, инициалы)</a:t>
                      </a: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(телефон)</a:t>
                      </a: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9547424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"09" июля 2024 г.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88106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155FB9B-C167-6C1D-CA13-AD14AE629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826" y="4333465"/>
            <a:ext cx="11261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</a:rPr>
              <a:t>(должность)</a:t>
            </a:r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412C6B-CAA9-EDC4-DD7C-1AC96066328A}"/>
              </a:ext>
            </a:extLst>
          </p:cNvPr>
          <p:cNvSpPr txBox="1"/>
          <p:nvPr/>
        </p:nvSpPr>
        <p:spPr>
          <a:xfrm>
            <a:off x="899592" y="3759457"/>
            <a:ext cx="19545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Руководитель (уполномоченное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лицо)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главного распорядителя        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бюджетных средств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«__» ______ 20__ 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BEE76-14B4-5823-1FB6-2FD8D003DF9D}"/>
              </a:ext>
            </a:extLst>
          </p:cNvPr>
          <p:cNvSpPr txBox="1"/>
          <p:nvPr/>
        </p:nvSpPr>
        <p:spPr>
          <a:xfrm>
            <a:off x="3759517" y="4365104"/>
            <a:ext cx="119213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(наименование</a:t>
            </a: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главного</a:t>
            </a: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распорядителя</a:t>
            </a: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бюджетных средств)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05A23A-E97B-E56A-C4C7-A5B6600DD6A8}"/>
              </a:ext>
            </a:extLst>
          </p:cNvPr>
          <p:cNvSpPr txBox="1"/>
          <p:nvPr/>
        </p:nvSpPr>
        <p:spPr>
          <a:xfrm>
            <a:off x="7646497" y="4306140"/>
            <a:ext cx="1497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(</a:t>
            </a:r>
            <a:r>
              <a:rPr lang="ru-RU" sz="1400" b="0" i="0" u="none" strike="noStrike" baseline="0" dirty="0" err="1">
                <a:latin typeface="Times New Roman" panose="02020603050405020304" pitchFamily="18" charset="0"/>
              </a:rPr>
              <a:t>расшифров</a:t>
            </a:r>
            <a:endParaRPr lang="ru-RU" sz="1400" b="0" i="0" u="none" strike="noStrike" baseline="0" dirty="0">
              <a:latin typeface="Times New Roman" panose="02020603050405020304" pitchFamily="18" charset="0"/>
            </a:endParaRP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ка подписи)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B7B51-4F8D-AF63-532B-3637D3F42ABA}"/>
              </a:ext>
            </a:extLst>
          </p:cNvPr>
          <p:cNvSpPr txBox="1"/>
          <p:nvPr/>
        </p:nvSpPr>
        <p:spPr>
          <a:xfrm>
            <a:off x="6588224" y="4333465"/>
            <a:ext cx="11261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latin typeface="Times New Roman" panose="02020603050405020304" pitchFamily="18" charset="0"/>
              </a:rPr>
              <a:t>(подпись)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C02A3-9D37-B8C9-A487-07A51ADF251F}"/>
              </a:ext>
            </a:extLst>
          </p:cNvPr>
          <p:cNvSpPr txBox="1"/>
          <p:nvPr/>
        </p:nvSpPr>
        <p:spPr>
          <a:xfrm>
            <a:off x="4003866" y="37782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</a:rPr>
              <a:t>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85273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116632"/>
            <a:ext cx="87129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Другие отчеты и документы для осуществления контроля за соблюдением порядка и условий предоставления Субсидии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Бухгалтерская отчетность</a:t>
            </a:r>
          </a:p>
          <a:p>
            <a:pPr marL="342900" indent="-34290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ru-RU" sz="16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Копии трудовых книжек (копия титульного листа трудовой книжки и страницы с</a:t>
            </a:r>
          </a:p>
          <a:p>
            <a:r>
              <a:rPr lang="ru-RU" sz="16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записью о приеме на работу Получателем)</a:t>
            </a:r>
          </a:p>
          <a:p>
            <a:pPr marL="342900" indent="-342900">
              <a:buAutoNum type="arabicPeriod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Копия отчета </a:t>
            </a:r>
            <a:r>
              <a:rPr lang="ru-RU" sz="16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3 Фермер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информация об объемах производства продукции животноводства, сведения о поголовье КРС и иных видов животных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Копия </a:t>
            </a:r>
            <a:r>
              <a:rPr lang="ru-RU" sz="16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Форма 1- КФХ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сведения о производственной деятельности глав КФХ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Копия </a:t>
            </a:r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2-Фермер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 сведения об объемах выращенных сельскохозяйственных культур. Подается 1 раза в год: с 13 октября по 21 ноября отчетного года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Копия </a:t>
            </a:r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по страховым взносам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(РСВ)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2024 — до 25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января 2025 г.9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Копия </a:t>
            </a:r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Персонифицированные сведения о физлицах подаются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ИФНС не позднее 25-го числа каждого месяца, следующего за истекшим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6-НДФЛ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— при наличии наемных сотрудников до 25 января 2025 г.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140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475AD0D-99B0-3180-655B-E80D4951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64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66FBC4-5F6C-D6D2-4BA1-67B716763E7A}"/>
              </a:ext>
            </a:extLst>
          </p:cNvPr>
          <p:cNvSpPr txBox="1"/>
          <p:nvPr/>
        </p:nvSpPr>
        <p:spPr>
          <a:xfrm>
            <a:off x="0" y="19472"/>
            <a:ext cx="9144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статье 29 Федерального закона от 06.12.2011 № 402-ФЗ «О бухгалтерском учёте», срок хранения бухгалтерских документов составляет:</a:t>
            </a:r>
          </a:p>
          <a:p>
            <a:pPr algn="ctr"/>
            <a:endParaRPr lang="ru-RU" b="0" i="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+mj-lt"/>
              <a:buAutoNum type="arabicPeriod"/>
            </a:pPr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Первичные учётные документы, регистры бухгалтерского учёта, бухгалтерская (финансовая) отчётность, аудиторские заключения о ней —</a:t>
            </a:r>
          </a:p>
          <a:p>
            <a:pPr algn="ctr"/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пяти лет после отчётного года.</a:t>
            </a:r>
          </a:p>
          <a:p>
            <a:pPr algn="ctr">
              <a:buFont typeface="+mj-lt"/>
              <a:buAutoNum type="arabicPeriod"/>
            </a:pPr>
            <a:endParaRPr lang="ru-RU" b="0" i="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+mj-lt"/>
              <a:buAutoNum type="arabicPeriod" startAt="2"/>
            </a:pPr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учётной политики, стандарты экономического субъекта, другие документы, связанные с организацией и ведением бухгалтерского учёта, —</a:t>
            </a:r>
          </a:p>
          <a:p>
            <a:pPr algn="ctr"/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пяти лет после года, в котором они использовались для составления бухгалтерской (финансовой) отчётности в последний раз.</a:t>
            </a:r>
          </a:p>
          <a:p>
            <a:pPr algn="ctr"/>
            <a:endParaRPr lang="ru-RU" b="0" i="0" dirty="0">
              <a:effectLst/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+mj-lt"/>
              <a:buAutoNum type="arabicPeriod" startAt="2"/>
            </a:pPr>
            <a:endParaRPr lang="ru-RU" b="0" i="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субъект должен обеспечить безопасные условия хранения документов бухгалтерского учёта и их защиту от изменений.</a:t>
            </a:r>
          </a:p>
        </p:txBody>
      </p:sp>
    </p:spTree>
    <p:extLst>
      <p:ext uri="{BB962C8B-B14F-4D97-AF65-F5344CB8AC3E}">
        <p14:creationId xmlns:p14="http://schemas.microsoft.com/office/powerpoint/2010/main" val="10744651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левер — Природа, флора - Stock Photo | #34518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857250"/>
            <a:ext cx="9144000" cy="2112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 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(структурное подразделение  КОГБУ «ЦСХК «Клевера Нечерноземья»):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 Киров, ул. Преображенская, 66, </a:t>
            </a:r>
            <a:r>
              <a:rPr lang="ru-RU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215.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(8332) 64-02-56</a:t>
            </a:r>
            <a:endParaRPr lang="en-US" sz="18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75" b="1" u="sng" dirty="0" err="1">
                <a:latin typeface="Times New Roman" pitchFamily="18" charset="0"/>
                <a:cs typeface="Times New Roman" pitchFamily="18" charset="0"/>
                <a:hlinkClick r:id="rId3"/>
              </a:rPr>
              <a:t>kleverkirov</a:t>
            </a:r>
            <a:r>
              <a:rPr lang="ru-RU" sz="1875" b="1" u="sng" dirty="0">
                <a:latin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1875" b="1" u="sng" dirty="0">
                <a:latin typeface="Times New Roman" pitchFamily="18" charset="0"/>
                <a:cs typeface="Times New Roman" pitchFamily="18" charset="0"/>
                <a:hlinkClick r:id="rId3"/>
              </a:rPr>
              <a:t>mail</a:t>
            </a:r>
            <a:r>
              <a:rPr lang="ru-RU" sz="1875" b="1" u="sng" dirty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875" b="1" u="sng" dirty="0" err="1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kleverkirov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ru</a:t>
            </a:r>
            <a:endParaRPr lang="ru-RU" sz="187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55157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i="1" dirty="0">
                <a:latin typeface="Times New Roman" pitchFamily="18" charset="0"/>
                <a:cs typeface="Times New Roman" pitchFamily="18" charset="0"/>
              </a:rPr>
              <a:t>юрисконсульт, консультант: Черных Алёна Дмитриевна тел. 64-99-98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100" b="1" i="1" dirty="0">
                <a:latin typeface="Times New Roman" pitchFamily="18" charset="0"/>
                <a:cs typeface="Times New Roman" pitchFamily="18" charset="0"/>
              </a:rPr>
              <a:t>бухгалтер, консультант: Русских Татьяна Васильевна, тел. 64-01-91</a:t>
            </a:r>
            <a:endParaRPr lang="ru-RU" sz="2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88993" y="5014105"/>
            <a:ext cx="5977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 !!!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5549" y="2969271"/>
            <a:ext cx="3074881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  <a:hlinkClick r:id="rId4"/>
              </a:rPr>
              <a:t>8-953-942-00-93</a:t>
            </a:r>
            <a:endParaRPr lang="ru-RU" sz="187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29972" y="857250"/>
            <a:ext cx="360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17</a:t>
            </a:r>
            <a:endParaRPr lang="ru-RU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553"/>
            <a:ext cx="9144000" cy="8581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 Министерства по формам отчетов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304" y="980728"/>
            <a:ext cx="59046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Министерства сельского хозяйства и продовольствия Кировской области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21 от 17.04.2024 г.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Picture 2" descr="C:\Users\Владелец\Desktop\1483907275_fotolia_971983_s.jpg"/>
          <p:cNvPicPr>
            <a:picLocks noChangeAspect="1" noChangeArrowheads="1"/>
          </p:cNvPicPr>
          <p:nvPr/>
        </p:nvPicPr>
        <p:blipFill>
          <a:blip r:embed="rId2" cstate="print"/>
          <a:srcRect l="19387" r="3061"/>
          <a:stretch/>
        </p:blipFill>
        <p:spPr bwMode="auto">
          <a:xfrm>
            <a:off x="539552" y="2060848"/>
            <a:ext cx="5472608" cy="3717032"/>
          </a:xfrm>
          <a:prstGeom prst="rect">
            <a:avLst/>
          </a:prstGeom>
          <a:noFill/>
        </p:spPr>
      </p:pic>
      <p:pic>
        <p:nvPicPr>
          <p:cNvPr id="3" name="Picture 3" descr="C:\Users\Владелец\Desktop\ashgrthttrthrthtrhyhhh6y6yy56y65y.jpg">
            <a:extLst>
              <a:ext uri="{FF2B5EF4-FFF2-40B4-BE49-F238E27FC236}">
                <a16:creationId xmlns:a16="http://schemas.microsoft.com/office/drawing/2014/main" id="{753A0F9F-46C8-B6D0-656E-0694F2454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5468" b="4299"/>
          <a:stretch/>
        </p:blipFill>
        <p:spPr bwMode="auto">
          <a:xfrm>
            <a:off x="6154736" y="1052736"/>
            <a:ext cx="3024336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6515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36"/>
            <a:ext cx="9144000" cy="104923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 Министерства по формам отчетов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9728" y="1001557"/>
            <a:ext cx="54726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Министерства сельского хозяйства и продовольствия Кировской области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24 от 18.04.2024 г.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Picture 2" descr="C:\Users\Владелец\Desktop\1483907275_fotolia_971983_s.jpg"/>
          <p:cNvPicPr>
            <a:picLocks noChangeAspect="1" noChangeArrowheads="1"/>
          </p:cNvPicPr>
          <p:nvPr/>
        </p:nvPicPr>
        <p:blipFill>
          <a:blip r:embed="rId2" cstate="print"/>
          <a:srcRect l="21650"/>
          <a:stretch/>
        </p:blipFill>
        <p:spPr bwMode="auto">
          <a:xfrm>
            <a:off x="331713" y="2624480"/>
            <a:ext cx="5472608" cy="3429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482948-A800-A8C2-FC57-1500054B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159282"/>
            <a:ext cx="3024336" cy="2413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49AD59-1228-5ABB-33A1-ABAE7CFAA9F0}"/>
              </a:ext>
            </a:extLst>
          </p:cNvPr>
          <p:cNvSpPr txBox="1"/>
          <p:nvPr/>
        </p:nvSpPr>
        <p:spPr>
          <a:xfrm>
            <a:off x="5860588" y="2664788"/>
            <a:ext cx="1735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Грант «Семейная ферма»</a:t>
            </a:r>
          </a:p>
        </p:txBody>
      </p:sp>
    </p:spTree>
    <p:extLst>
      <p:ext uri="{BB962C8B-B14F-4D97-AF65-F5344CB8AC3E}">
        <p14:creationId xmlns:p14="http://schemas.microsoft.com/office/powerpoint/2010/main" val="2120743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5DBB5C-FFE0-4A9C-7AEB-3DC46692214F}"/>
              </a:ext>
            </a:extLst>
          </p:cNvPr>
          <p:cNvSpPr txBox="1"/>
          <p:nvPr/>
        </p:nvSpPr>
        <p:spPr>
          <a:xfrm>
            <a:off x="107504" y="36214"/>
            <a:ext cx="90364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организации и ведения бухгалтерского учета в К(Ф)Х является достаточно актуальной. Выбор формы организации бухгалтерского учета в фермерских хозяйствах напрямую зависит от размеров, масштабов производственной деятельности, специфических особенностей сельскохозяйственного производства, а также от отнесения этих организаций к субъектам малого предпринимательства.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CDEFCE-335B-6308-5E97-27D5E3DD7A40}"/>
              </a:ext>
            </a:extLst>
          </p:cNvPr>
          <p:cNvSpPr txBox="1"/>
          <p:nvPr/>
        </p:nvSpPr>
        <p:spPr>
          <a:xfrm>
            <a:off x="2051720" y="1558989"/>
            <a:ext cx="4617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ведения бухгалтерского учета в КФХ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12C188D-E2C9-15A8-A9BD-4FA6168A3F8E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2267744" y="2020654"/>
            <a:ext cx="1728192" cy="18466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E6E38E0-46F0-5764-F7C1-BF6601D509FE}"/>
              </a:ext>
            </a:extLst>
          </p:cNvPr>
          <p:cNvCxnSpPr>
            <a:cxnSpLocks/>
          </p:cNvCxnSpPr>
          <p:nvPr/>
        </p:nvCxnSpPr>
        <p:spPr>
          <a:xfrm>
            <a:off x="4716016" y="2011059"/>
            <a:ext cx="1584176" cy="19426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5527355-CDF7-9324-3C84-120A508DCC00}"/>
              </a:ext>
            </a:extLst>
          </p:cNvPr>
          <p:cNvSpPr txBox="1"/>
          <p:nvPr/>
        </p:nvSpPr>
        <p:spPr>
          <a:xfrm>
            <a:off x="971600" y="2020654"/>
            <a:ext cx="1296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Обычный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DF7C1A-5104-7D8A-E23E-C1F1009A26FC}"/>
              </a:ext>
            </a:extLst>
          </p:cNvPr>
          <p:cNvSpPr txBox="1"/>
          <p:nvPr/>
        </p:nvSpPr>
        <p:spPr>
          <a:xfrm>
            <a:off x="6424688" y="2011059"/>
            <a:ext cx="1482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Упрощенный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CC133D-3820-1473-9BF3-CE389ACAAAF2}"/>
              </a:ext>
            </a:extLst>
          </p:cNvPr>
          <p:cNvSpPr txBox="1"/>
          <p:nvPr/>
        </p:nvSpPr>
        <p:spPr>
          <a:xfrm>
            <a:off x="94614" y="2564904"/>
            <a:ext cx="45946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обычной форме организации учета все хозяйственные операции регистрируются в первичных документах, данные которых обобщаются и накапливаются по всем разделам бухгалтерского учета в регистрах аналитического и синтетического учета в течение отчетного периода. Группировка информации производится по показателям, необходимым для руководства и контроля за финансово-хозяйственной деятельностью, а также для составления управленческой и финансовой отчетности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A72A90-6CD3-EB20-902D-61E35B37FA88}"/>
              </a:ext>
            </a:extLst>
          </p:cNvPr>
          <p:cNvSpPr txBox="1"/>
          <p:nvPr/>
        </p:nvSpPr>
        <p:spPr>
          <a:xfrm>
            <a:off x="5316860" y="2702837"/>
            <a:ext cx="36982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учет доходов и расходов в порядке, установленном главой 26.2 НК РФ</a:t>
            </a:r>
          </a:p>
        </p:txBody>
      </p:sp>
    </p:spTree>
    <p:extLst>
      <p:ext uri="{BB962C8B-B14F-4D97-AF65-F5344CB8AC3E}">
        <p14:creationId xmlns:p14="http://schemas.microsoft.com/office/powerpoint/2010/main" val="4174895692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11107</TotalTime>
  <Words>8756</Words>
  <Application>Microsoft Office PowerPoint</Application>
  <PresentationFormat>Экран (4:3)</PresentationFormat>
  <Paragraphs>2526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3" baseType="lpstr">
      <vt:lpstr>Arial</vt:lpstr>
      <vt:lpstr>Arial Black</vt:lpstr>
      <vt:lpstr>Calibri</vt:lpstr>
      <vt:lpstr>Calibri Light</vt:lpstr>
      <vt:lpstr>Courier New</vt:lpstr>
      <vt:lpstr>montserrat</vt:lpstr>
      <vt:lpstr>Times New Roman</vt:lpstr>
      <vt:lpstr>Ретро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Нормативно-правовые акты Министерства по формам отчетов </vt:lpstr>
      <vt:lpstr>Нормативно-правовые акты Министерства по формам отчетов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Документы-основания для составления отчетности за 2024 г.: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Меры государственной поддержки сельскохозяйственным потребительским кооперативам</dc:title>
  <dc:creator>Владелец</dc:creator>
  <cp:lastModifiedBy>Владелец</cp:lastModifiedBy>
  <cp:revision>516</cp:revision>
  <cp:lastPrinted>2024-12-05T05:45:02Z</cp:lastPrinted>
  <dcterms:created xsi:type="dcterms:W3CDTF">2019-09-09T09:44:44Z</dcterms:created>
  <dcterms:modified xsi:type="dcterms:W3CDTF">2024-12-05T08:28:47Z</dcterms:modified>
</cp:coreProperties>
</file>