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1" r:id="rId3"/>
    <p:sldId id="262" r:id="rId4"/>
    <p:sldId id="263" r:id="rId5"/>
    <p:sldId id="272" r:id="rId6"/>
    <p:sldId id="273" r:id="rId7"/>
    <p:sldId id="280" r:id="rId8"/>
    <p:sldId id="274" r:id="rId9"/>
    <p:sldId id="275" r:id="rId10"/>
    <p:sldId id="276" r:id="rId11"/>
    <p:sldId id="277" r:id="rId12"/>
    <p:sldId id="278" r:id="rId13"/>
    <p:sldId id="279" r:id="rId14"/>
    <p:sldId id="281" r:id="rId15"/>
    <p:sldId id="282" r:id="rId16"/>
    <p:sldId id="265" r:id="rId17"/>
    <p:sldId id="266" r:id="rId18"/>
    <p:sldId id="267" r:id="rId19"/>
    <p:sldId id="292" r:id="rId20"/>
    <p:sldId id="27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3" autoAdjust="0"/>
  </p:normalViewPr>
  <p:slideViewPr>
    <p:cSldViewPr>
      <p:cViewPr varScale="1">
        <p:scale>
          <a:sx n="108" d="100"/>
          <a:sy n="108" d="100"/>
        </p:scale>
        <p:origin x="-162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C741C3D-DCA6-418A-B3E8-4013F2271AAF}" type="datetimeFigureOut">
              <a:rPr lang="ru-RU" smtClean="0"/>
              <a:pPr/>
              <a:t>28.02.2024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AA7561-52BD-4145-B723-8BCC1DE5E9D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741C3D-DCA6-418A-B3E8-4013F2271AAF}" type="datetimeFigureOut">
              <a:rPr lang="ru-RU" smtClean="0"/>
              <a:pPr/>
              <a:t>28.02.2024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AA7561-52BD-4145-B723-8BCC1DE5E9D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741C3D-DCA6-418A-B3E8-4013F2271AAF}" type="datetimeFigureOut">
              <a:rPr lang="ru-RU" smtClean="0"/>
              <a:pPr/>
              <a:t>28.02.2024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AA7561-52BD-4145-B723-8BCC1DE5E9D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741C3D-DCA6-418A-B3E8-4013F2271AAF}" type="datetimeFigureOut">
              <a:rPr lang="ru-RU" smtClean="0"/>
              <a:pPr/>
              <a:t>28.02.2024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AA7561-52BD-4145-B723-8BCC1DE5E9D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C741C3D-DCA6-418A-B3E8-4013F2271AAF}" type="datetimeFigureOut">
              <a:rPr lang="ru-RU" smtClean="0"/>
              <a:pPr/>
              <a:t>28.02.2024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AA7561-52BD-4145-B723-8BCC1DE5E9D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C741C3D-DCA6-418A-B3E8-4013F2271AAF}" type="datetimeFigureOut">
              <a:rPr lang="ru-RU" smtClean="0"/>
              <a:pPr/>
              <a:t>28.02.2024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AA7561-52BD-4145-B723-8BCC1DE5E9D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C741C3D-DCA6-418A-B3E8-4013F2271AAF}" type="datetimeFigureOut">
              <a:rPr lang="ru-RU" smtClean="0"/>
              <a:pPr/>
              <a:t>28.02.2024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7AA7561-52BD-4145-B723-8BCC1DE5E9D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C741C3D-DCA6-418A-B3E8-4013F2271AAF}" type="datetimeFigureOut">
              <a:rPr lang="ru-RU" smtClean="0"/>
              <a:pPr/>
              <a:t>28.02.2024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7AA7561-52BD-4145-B723-8BCC1DE5E9D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741C3D-DCA6-418A-B3E8-4013F2271AAF}" type="datetimeFigureOut">
              <a:rPr lang="ru-RU" smtClean="0"/>
              <a:pPr/>
              <a:t>28.02.2024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7AA7561-52BD-4145-B723-8BCC1DE5E9D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741C3D-DCA6-418A-B3E8-4013F2271AAF}" type="datetimeFigureOut">
              <a:rPr lang="ru-RU" smtClean="0"/>
              <a:pPr/>
              <a:t>28.02.2024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AA7561-52BD-4145-B723-8BCC1DE5E9D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741C3D-DCA6-418A-B3E8-4013F2271AAF}" type="datetimeFigureOut">
              <a:rPr lang="ru-RU" smtClean="0"/>
              <a:pPr/>
              <a:t>28.02.2024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AA7561-52BD-4145-B723-8BCC1DE5E9D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41C3D-DCA6-418A-B3E8-4013F2271AAF}" type="datetimeFigureOut">
              <a:rPr lang="ru-RU" smtClean="0"/>
              <a:pPr/>
              <a:t>28.02.2024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A7561-52BD-4145-B723-8BCC1DE5E9D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yandex.ru/maps/-/CCUJFMXK8A" TargetMode="External"/><Relationship Id="rId7" Type="http://schemas.openxmlformats.org/officeDocument/2006/relationships/hyperlink" Target="mailto:info@sbis43.ru" TargetMode="External"/><Relationship Id="rId2" Type="http://schemas.openxmlformats.org/officeDocument/2006/relationships/hyperlink" Target="https://digital.gov.ru/ru/activity/govservices/2/" TargetMode="External"/><Relationship Id="rId1" Type="http://schemas.openxmlformats.org/officeDocument/2006/relationships/slideLayout" Target="../slideLayouts/slideLayout7.xml"/><Relationship Id="rId6" Type="http://schemas.openxmlformats.org/officeDocument/2006/relationships/hyperlink" Target="tel:+79229903705" TargetMode="External"/><Relationship Id="rId5" Type="http://schemas.openxmlformats.org/officeDocument/2006/relationships/hyperlink" Target="tel:+78332203705" TargetMode="External"/><Relationship Id="rId4" Type="http://schemas.openxmlformats.org/officeDocument/2006/relationships/hyperlink" Target="mailto:kirov@cek.r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ales@pbprog.ru" TargetMode="External"/><Relationship Id="rId2" Type="http://schemas.openxmlformats.org/officeDocument/2006/relationships/hyperlink" Target="tel:8800707418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kleverkirov@mail.ru"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nalog.gov.ru/rn53/about_fts/docs/4038321/" TargetMode="External"/><Relationship Id="rId2" Type="http://schemas.openxmlformats.org/officeDocument/2006/relationships/hyperlink" Target="http://publication.pravo.gov.ru/document/000120230804006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ervices.kontur.ru/Files/Modules/Article/38807i/Srok_dejstviya_1.png?p=1210&amp;utm_source=yandex&amp;utm_medium=organic&amp;utm_referer=yandex.ru&amp;utm_startpage=support.kontur.ru/ca/38807-srok_dejstviya_elektronnoj_podpisi&amp;utm_orderpage=support.kontur.ru/ca/38807-srok_dejstviya_elektronnoj_podpisi" TargetMode="External"/><Relationship Id="rId1" Type="http://schemas.openxmlformats.org/officeDocument/2006/relationships/slideLayout" Target="../slideLayouts/slideLayout7.xml"/><Relationship Id="rId4" Type="http://schemas.openxmlformats.org/officeDocument/2006/relationships/hyperlink" Target="https://i.kontur-ca.r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196752"/>
            <a:ext cx="6048672" cy="1200329"/>
          </a:xfrm>
          <a:prstGeom prst="rect">
            <a:avLst/>
          </a:prstGeom>
        </p:spPr>
        <p:txBody>
          <a:bodyPr wrap="square">
            <a:spAutoFit/>
          </a:bodyPr>
          <a:lstStyle/>
          <a:p>
            <a:pPr algn="ctr"/>
            <a:r>
              <a:rPr lang="ru-RU" sz="3600" b="1" dirty="0" smtClean="0">
                <a:solidFill>
                  <a:srgbClr val="0070C0"/>
                </a:solidFill>
                <a:latin typeface="Times New Roman" pitchFamily="18" charset="0"/>
                <a:cs typeface="Times New Roman" pitchFamily="18" charset="0"/>
              </a:rPr>
              <a:t>Как продлить сертификат ключа ЭЦП</a:t>
            </a:r>
            <a:endParaRPr lang="ru-RU" sz="3600" dirty="0">
              <a:solidFill>
                <a:srgbClr val="0070C0"/>
              </a:solidFill>
              <a:latin typeface="Times New Roman" pitchFamily="18" charset="0"/>
              <a:cs typeface="Times New Roman" pitchFamily="18" charset="0"/>
            </a:endParaRPr>
          </a:p>
        </p:txBody>
      </p:sp>
      <p:pic>
        <p:nvPicPr>
          <p:cNvPr id="25602" name="Picture 2" descr="https://sun9-41.userapi.com/impf/FA2z9cOFdyeKZs5paN-KAS6xo8U_WsD290ydsw/apssNR52jMw.jpg?size=1818x606&amp;quality=95&amp;crop=35,0,1297,432&amp;sign=a80fc5d52618a62c70f1cbdd58347171&amp;type=cover_group"/>
          <p:cNvPicPr>
            <a:picLocks noChangeAspect="1" noChangeArrowheads="1"/>
          </p:cNvPicPr>
          <p:nvPr/>
        </p:nvPicPr>
        <p:blipFill>
          <a:blip r:embed="rId2" cstate="print"/>
          <a:srcRect/>
          <a:stretch>
            <a:fillRect/>
          </a:stretch>
        </p:blipFill>
        <p:spPr bwMode="auto">
          <a:xfrm>
            <a:off x="179512" y="2636912"/>
            <a:ext cx="4680520" cy="3024336"/>
          </a:xfrm>
          <a:prstGeom prst="rect">
            <a:avLst/>
          </a:prstGeom>
          <a:noFill/>
        </p:spPr>
      </p:pic>
      <p:pic>
        <p:nvPicPr>
          <p:cNvPr id="25604" name="Picture 4" descr="https://sun9-83.userapi.com/impg/xuh2ix5R56-xAklGKNnefMNw6A-8AJvzQUAVNg/75r8xHljMGM.jpg?size=1080x1074&amp;quality=95&amp;sign=9d3325922a6581abf3b6b54917ccc30e&amp;type=album"/>
          <p:cNvPicPr>
            <a:picLocks noChangeAspect="1" noChangeArrowheads="1"/>
          </p:cNvPicPr>
          <p:nvPr/>
        </p:nvPicPr>
        <p:blipFill>
          <a:blip r:embed="rId3" cstate="print"/>
          <a:srcRect/>
          <a:stretch>
            <a:fillRect/>
          </a:stretch>
        </p:blipFill>
        <p:spPr bwMode="auto">
          <a:xfrm>
            <a:off x="5148064" y="2420889"/>
            <a:ext cx="3695978" cy="3240360"/>
          </a:xfrm>
          <a:prstGeom prst="rect">
            <a:avLst/>
          </a:prstGeom>
          <a:noFill/>
        </p:spPr>
      </p:pic>
      <p:sp>
        <p:nvSpPr>
          <p:cNvPr id="5" name="Прямоугольник 4"/>
          <p:cNvSpPr/>
          <p:nvPr/>
        </p:nvSpPr>
        <p:spPr>
          <a:xfrm>
            <a:off x="1619672" y="188640"/>
            <a:ext cx="6000976" cy="923330"/>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a:p>
            <a:endParaRPr lang="ru-RU" dirty="0"/>
          </a:p>
        </p:txBody>
      </p:sp>
      <p:pic>
        <p:nvPicPr>
          <p:cNvPr id="6" name="Picture 3" descr="http://dsx-kirov.ru/images/header-gerb.png"/>
          <p:cNvPicPr>
            <a:picLocks noChangeAspect="1" noChangeArrowheads="1"/>
          </p:cNvPicPr>
          <p:nvPr/>
        </p:nvPicPr>
        <p:blipFill>
          <a:blip r:embed="rId4" cstate="print"/>
          <a:srcRect/>
          <a:stretch>
            <a:fillRect/>
          </a:stretch>
        </p:blipFill>
        <p:spPr bwMode="auto">
          <a:xfrm>
            <a:off x="0" y="0"/>
            <a:ext cx="1235869" cy="1232124"/>
          </a:xfrm>
          <a:prstGeom prst="rect">
            <a:avLst/>
          </a:prstGeom>
          <a:noFill/>
        </p:spPr>
      </p:pic>
      <p:pic>
        <p:nvPicPr>
          <p:cNvPr id="7" name="Picture 812" descr="https://static1.bigstockphoto.com/1/7/2/large1500/271970413.jpg"/>
          <p:cNvPicPr>
            <a:picLocks noChangeAspect="1" noChangeArrowheads="1"/>
          </p:cNvPicPr>
          <p:nvPr/>
        </p:nvPicPr>
        <p:blipFill>
          <a:blip r:embed="rId5" cstate="print"/>
          <a:srcRect r="-89" b="10042"/>
          <a:stretch>
            <a:fillRect/>
          </a:stretch>
        </p:blipFill>
        <p:spPr bwMode="auto">
          <a:xfrm>
            <a:off x="7919864" y="0"/>
            <a:ext cx="1224136" cy="936104"/>
          </a:xfrm>
          <a:prstGeom prst="rect">
            <a:avLst/>
          </a:prstGeom>
          <a:noFill/>
          <a:ln w="9525">
            <a:noFill/>
            <a:miter lim="800000"/>
            <a:headEnd/>
            <a:tailEnd/>
          </a:ln>
        </p:spPr>
      </p:pic>
      <p:sp>
        <p:nvSpPr>
          <p:cNvPr id="9" name="Прямоугольник 8"/>
          <p:cNvSpPr/>
          <p:nvPr/>
        </p:nvSpPr>
        <p:spPr>
          <a:xfrm>
            <a:off x="4283968" y="6165304"/>
            <a:ext cx="704039"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2024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404664"/>
            <a:ext cx="4572000" cy="523220"/>
          </a:xfrm>
          <a:prstGeom prst="rect">
            <a:avLst/>
          </a:prstGeom>
        </p:spPr>
        <p:txBody>
          <a:bodyPr>
            <a:spAutoFit/>
          </a:bodyPr>
          <a:lstStyle/>
          <a:p>
            <a:r>
              <a:rPr lang="ru-RU" sz="1400" dirty="0" smtClean="0"/>
              <a:t>5. Выберите ключевой контейнер и нажмите на кнопку «ОК»</a:t>
            </a:r>
            <a:endParaRPr lang="ru-RU" sz="1400" dirty="0"/>
          </a:p>
        </p:txBody>
      </p:sp>
      <p:pic>
        <p:nvPicPr>
          <p:cNvPr id="26626" name="Picture 2" descr="https://services.kontur.ru/Files/Modules/Article/38807i/Vybor_kontejnera.png"/>
          <p:cNvPicPr>
            <a:picLocks noChangeAspect="1" noChangeArrowheads="1"/>
          </p:cNvPicPr>
          <p:nvPr/>
        </p:nvPicPr>
        <p:blipFill>
          <a:blip r:embed="rId2" cstate="print"/>
          <a:srcRect/>
          <a:stretch>
            <a:fillRect/>
          </a:stretch>
        </p:blipFill>
        <p:spPr bwMode="auto">
          <a:xfrm>
            <a:off x="2411760" y="908720"/>
            <a:ext cx="4000500" cy="48482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260648"/>
            <a:ext cx="4572000" cy="523220"/>
          </a:xfrm>
          <a:prstGeom prst="rect">
            <a:avLst/>
          </a:prstGeom>
        </p:spPr>
        <p:txBody>
          <a:bodyPr>
            <a:spAutoFit/>
          </a:bodyPr>
          <a:lstStyle/>
          <a:p>
            <a:r>
              <a:rPr lang="ru-RU" sz="1400" dirty="0" smtClean="0"/>
              <a:t>6. В открывшемся окне можно посмотреть срок действия сертификата электронной подписи </a:t>
            </a:r>
            <a:endParaRPr lang="ru-RU" sz="1400" dirty="0"/>
          </a:p>
        </p:txBody>
      </p:sp>
      <p:pic>
        <p:nvPicPr>
          <p:cNvPr id="27650" name="Picture 2" descr="https://services.kontur.ru/Files/Modules/Article/38807i/Srok_dejstviya_2.png"/>
          <p:cNvPicPr>
            <a:picLocks noChangeAspect="1" noChangeArrowheads="1"/>
          </p:cNvPicPr>
          <p:nvPr/>
        </p:nvPicPr>
        <p:blipFill>
          <a:blip r:embed="rId2" cstate="print"/>
          <a:srcRect/>
          <a:stretch>
            <a:fillRect/>
          </a:stretch>
        </p:blipFill>
        <p:spPr bwMode="auto">
          <a:xfrm>
            <a:off x="1691680" y="836712"/>
            <a:ext cx="5543550" cy="44672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260648"/>
            <a:ext cx="3646063" cy="369332"/>
          </a:xfrm>
          <a:prstGeom prst="rect">
            <a:avLst/>
          </a:prstGeom>
        </p:spPr>
        <p:txBody>
          <a:bodyPr wrap="none">
            <a:spAutoFit/>
          </a:bodyPr>
          <a:lstStyle/>
          <a:p>
            <a:r>
              <a:rPr lang="ru-RU" b="1" dirty="0" smtClean="0"/>
              <a:t>Через Панель управления </a:t>
            </a:r>
            <a:r>
              <a:rPr lang="ru-RU" b="1" dirty="0" err="1" smtClean="0"/>
              <a:t>Рутокен</a:t>
            </a:r>
            <a:endParaRPr lang="ru-RU" b="1" dirty="0"/>
          </a:p>
        </p:txBody>
      </p:sp>
      <p:sp>
        <p:nvSpPr>
          <p:cNvPr id="3" name="Прямоугольник 2"/>
          <p:cNvSpPr/>
          <p:nvPr/>
        </p:nvSpPr>
        <p:spPr>
          <a:xfrm>
            <a:off x="0" y="692696"/>
            <a:ext cx="9144000" cy="523220"/>
          </a:xfrm>
          <a:prstGeom prst="rect">
            <a:avLst/>
          </a:prstGeom>
        </p:spPr>
        <p:txBody>
          <a:bodyPr wrap="square">
            <a:spAutoFit/>
          </a:bodyPr>
          <a:lstStyle/>
          <a:p>
            <a:r>
              <a:rPr lang="ru-RU" sz="1400" dirty="0" smtClean="0"/>
              <a:t>Сертификат на носителях </a:t>
            </a:r>
            <a:r>
              <a:rPr lang="ru-RU" sz="1400" dirty="0" err="1" smtClean="0"/>
              <a:t>Рутокен</a:t>
            </a:r>
            <a:r>
              <a:rPr lang="ru-RU" sz="1400" dirty="0" smtClean="0"/>
              <a:t> </a:t>
            </a:r>
            <a:r>
              <a:rPr lang="ru-RU" sz="1400" dirty="0" err="1" smtClean="0"/>
              <a:t>S\Lite\ECP</a:t>
            </a:r>
            <a:r>
              <a:rPr lang="ru-RU" sz="1400" dirty="0" smtClean="0"/>
              <a:t> 2.0 можно посмотреть через «Пуск» </a:t>
            </a:r>
            <a:r>
              <a:rPr lang="ru-RU" sz="1400" dirty="0" smtClean="0">
                <a:solidFill>
                  <a:srgbClr val="FF0000"/>
                </a:solidFill>
              </a:rPr>
              <a:t>→</a:t>
            </a:r>
            <a:r>
              <a:rPr lang="ru-RU" sz="1400" dirty="0" smtClean="0"/>
              <a:t> «</a:t>
            </a:r>
            <a:r>
              <a:rPr lang="ru-RU" sz="1400" dirty="0" err="1" smtClean="0"/>
              <a:t>Рутокен</a:t>
            </a:r>
            <a:r>
              <a:rPr lang="ru-RU" sz="1400" dirty="0" smtClean="0"/>
              <a:t>» </a:t>
            </a:r>
            <a:r>
              <a:rPr lang="ru-RU" sz="1400" dirty="0" smtClean="0">
                <a:solidFill>
                  <a:srgbClr val="FF0000"/>
                </a:solidFill>
              </a:rPr>
              <a:t>→</a:t>
            </a:r>
            <a:r>
              <a:rPr lang="ru-RU" sz="1400" dirty="0" smtClean="0"/>
              <a:t> «Панель управления </a:t>
            </a:r>
            <a:r>
              <a:rPr lang="ru-RU" sz="1400" dirty="0" err="1" smtClean="0"/>
              <a:t>Рутокен</a:t>
            </a:r>
            <a:r>
              <a:rPr lang="ru-RU" sz="1400" dirty="0" smtClean="0"/>
              <a:t>» </a:t>
            </a:r>
            <a:r>
              <a:rPr lang="ru-RU" sz="1400" dirty="0" smtClean="0">
                <a:solidFill>
                  <a:srgbClr val="00B050"/>
                </a:solidFill>
              </a:rPr>
              <a:t>→ </a:t>
            </a:r>
            <a:r>
              <a:rPr lang="ru-RU" sz="1400" dirty="0" smtClean="0"/>
              <a:t>вкладка «Сертификаты». </a:t>
            </a:r>
            <a:endParaRPr lang="ru-RU" sz="1400" dirty="0"/>
          </a:p>
        </p:txBody>
      </p:sp>
      <p:pic>
        <p:nvPicPr>
          <p:cNvPr id="28674" name="Picture 2" descr="https://services.kontur.ru/Files/Modules/Article/38807i/Srok_dejstviya_3.png"/>
          <p:cNvPicPr>
            <a:picLocks noChangeAspect="1" noChangeArrowheads="1"/>
          </p:cNvPicPr>
          <p:nvPr/>
        </p:nvPicPr>
        <p:blipFill>
          <a:blip r:embed="rId2" cstate="print"/>
          <a:srcRect/>
          <a:stretch>
            <a:fillRect/>
          </a:stretch>
        </p:blipFill>
        <p:spPr bwMode="auto">
          <a:xfrm>
            <a:off x="1907704" y="1196752"/>
            <a:ext cx="5897885" cy="55172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6"/>
            <a:ext cx="7920880" cy="3323987"/>
          </a:xfrm>
          <a:prstGeom prst="rect">
            <a:avLst/>
          </a:prstGeom>
        </p:spPr>
        <p:txBody>
          <a:bodyPr wrap="square">
            <a:spAutoFit/>
          </a:bodyPr>
          <a:lstStyle/>
          <a:p>
            <a:r>
              <a:rPr lang="ru-RU" sz="1400" dirty="0" smtClean="0"/>
              <a:t>В источнике описан </a:t>
            </a:r>
            <a:r>
              <a:rPr lang="ru-RU" sz="1400" b="1" dirty="0" smtClean="0"/>
              <a:t>способ проверки контейнера закрытого ключа ЭЦП в программе «</a:t>
            </a:r>
            <a:r>
              <a:rPr lang="ru-RU" sz="1400" b="1" dirty="0" err="1" smtClean="0"/>
              <a:t>КриптоПро</a:t>
            </a:r>
            <a:r>
              <a:rPr lang="ru-RU" sz="1400" b="1" dirty="0" smtClean="0"/>
              <a:t>»</a:t>
            </a:r>
            <a:r>
              <a:rPr lang="ru-RU" sz="1400" dirty="0" smtClean="0"/>
              <a:t>. Для этого необходимо выполнить следующие шаги:</a:t>
            </a:r>
          </a:p>
          <a:p>
            <a:endParaRPr lang="ru-RU" sz="1400" dirty="0" smtClean="0"/>
          </a:p>
          <a:p>
            <a:r>
              <a:rPr lang="ru-RU" sz="1400" dirty="0" smtClean="0"/>
              <a:t>1. Запустите программу «Инструменты </a:t>
            </a:r>
            <a:r>
              <a:rPr lang="ru-RU" sz="1400" dirty="0" err="1" smtClean="0"/>
              <a:t>КриптоПро</a:t>
            </a:r>
            <a:r>
              <a:rPr lang="ru-RU" sz="1400" dirty="0" smtClean="0"/>
              <a:t>».</a:t>
            </a:r>
          </a:p>
          <a:p>
            <a:endParaRPr lang="ru-RU" sz="1400" dirty="0" smtClean="0"/>
          </a:p>
          <a:p>
            <a:r>
              <a:rPr lang="ru-RU" sz="1400" dirty="0" smtClean="0"/>
              <a:t>2. Перейдите во вкладку «Контейнеры».</a:t>
            </a:r>
          </a:p>
          <a:p>
            <a:endParaRPr lang="ru-RU" sz="1400" dirty="0" smtClean="0"/>
          </a:p>
          <a:p>
            <a:r>
              <a:rPr lang="ru-RU" sz="1400" dirty="0" smtClean="0"/>
              <a:t>3. Выберите контейнер закрытого ключа ЭЦП, который необходимо проверить.</a:t>
            </a:r>
          </a:p>
          <a:p>
            <a:r>
              <a:rPr lang="ru-RU" sz="1400" dirty="0" smtClean="0"/>
              <a:t>Нажмите кнопку «Протестировать контейнер».</a:t>
            </a:r>
          </a:p>
          <a:p>
            <a:endParaRPr lang="ru-RU" sz="1400" dirty="0" smtClean="0"/>
          </a:p>
          <a:p>
            <a:r>
              <a:rPr lang="ru-RU" sz="1400" dirty="0" smtClean="0"/>
              <a:t>После этого в течение 1 минуты откроется окно с информацией о результатах тестирования контейнера ЭЦП. Если ошибок в контейнере закрытого ключа ЭЦП не будет обнаружено, то в заголовке окна будет написано «Тестирование контейнера завершилось успехом».</a:t>
            </a:r>
          </a:p>
          <a:p>
            <a:r>
              <a:rPr lang="ru-RU" sz="1400" dirty="0" smtClean="0"/>
              <a:t>Если же при тестировании ЭЦП возникли ошибки, то появится информация об ошибках, которая будет подсвечена красным цветом.</a:t>
            </a:r>
            <a:endParaRPr lang="ru-RU" sz="1400" dirty="0"/>
          </a:p>
        </p:txBody>
      </p:sp>
      <p:sp>
        <p:nvSpPr>
          <p:cNvPr id="4" name="Прямоугольник 3"/>
          <p:cNvSpPr/>
          <p:nvPr/>
        </p:nvSpPr>
        <p:spPr>
          <a:xfrm>
            <a:off x="1043608" y="260648"/>
            <a:ext cx="7128792" cy="369332"/>
          </a:xfrm>
          <a:prstGeom prst="rect">
            <a:avLst/>
          </a:prstGeom>
        </p:spPr>
        <p:txBody>
          <a:bodyPr wrap="square">
            <a:spAutoFit/>
          </a:bodyPr>
          <a:lstStyle/>
          <a:p>
            <a:pPr algn="ctr"/>
            <a:r>
              <a:rPr lang="ru-RU" dirty="0" smtClean="0">
                <a:solidFill>
                  <a:srgbClr val="C00000"/>
                </a:solidFill>
                <a:latin typeface="Calibri" pitchFamily="34" charset="0"/>
                <a:ea typeface="Times New Roman" pitchFamily="18" charset="0"/>
                <a:cs typeface="Times New Roman" pitchFamily="18" charset="0"/>
              </a:rPr>
              <a:t>Проверить корректность работы </a:t>
            </a:r>
            <a:r>
              <a:rPr lang="ru-RU" dirty="0" err="1" smtClean="0">
                <a:solidFill>
                  <a:srgbClr val="C00000"/>
                </a:solidFill>
                <a:latin typeface="Calibri" pitchFamily="34" charset="0"/>
                <a:ea typeface="Times New Roman" pitchFamily="18" charset="0"/>
                <a:cs typeface="Times New Roman" pitchFamily="18" charset="0"/>
              </a:rPr>
              <a:t>криптопровайдера</a:t>
            </a:r>
            <a:endParaRPr lang="ru-RU" dirty="0">
              <a:solidFill>
                <a:srgbClr val="C00000"/>
              </a:solidFill>
            </a:endParaRPr>
          </a:p>
        </p:txBody>
      </p:sp>
      <p:pic>
        <p:nvPicPr>
          <p:cNvPr id="30724" name="Picture 4" descr="https://computerjet.ru/wp-content/uploads/2021/06/crypto-pro-tools-version.png"/>
          <p:cNvPicPr>
            <a:picLocks noChangeAspect="1" noChangeArrowheads="1"/>
          </p:cNvPicPr>
          <p:nvPr/>
        </p:nvPicPr>
        <p:blipFill>
          <a:blip r:embed="rId2" cstate="print"/>
          <a:srcRect/>
          <a:stretch>
            <a:fillRect/>
          </a:stretch>
        </p:blipFill>
        <p:spPr bwMode="auto">
          <a:xfrm>
            <a:off x="755576" y="3953530"/>
            <a:ext cx="3744416" cy="2715830"/>
          </a:xfrm>
          <a:prstGeom prst="rect">
            <a:avLst/>
          </a:prstGeom>
          <a:noFill/>
        </p:spPr>
      </p:pic>
      <p:pic>
        <p:nvPicPr>
          <p:cNvPr id="30726" name="Picture 6" descr="https://computerjet.ru/wp-content/uploads/2022/08/crypto-pro-check-container-ecp-1536x1123.png"/>
          <p:cNvPicPr>
            <a:picLocks noChangeAspect="1" noChangeArrowheads="1"/>
          </p:cNvPicPr>
          <p:nvPr/>
        </p:nvPicPr>
        <p:blipFill>
          <a:blip r:embed="rId3" cstate="print"/>
          <a:srcRect/>
          <a:stretch>
            <a:fillRect/>
          </a:stretch>
        </p:blipFill>
        <p:spPr bwMode="auto">
          <a:xfrm>
            <a:off x="5004048" y="3933056"/>
            <a:ext cx="3757885" cy="26034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7632848" cy="3108543"/>
          </a:xfrm>
          <a:prstGeom prst="rect">
            <a:avLst/>
          </a:prstGeom>
        </p:spPr>
        <p:txBody>
          <a:bodyPr wrap="square">
            <a:spAutoFit/>
          </a:bodyPr>
          <a:lstStyle/>
          <a:p>
            <a:r>
              <a:rPr lang="ru-RU" sz="1400" dirty="0" smtClean="0"/>
              <a:t>Установка драйвера </a:t>
            </a:r>
            <a:r>
              <a:rPr lang="ru-RU" sz="1400" dirty="0" err="1" smtClean="0"/>
              <a:t>токена</a:t>
            </a:r>
            <a:r>
              <a:rPr lang="ru-RU" sz="1400" dirty="0" smtClean="0"/>
              <a:t> и определение оборудования операционной системой</a:t>
            </a:r>
          </a:p>
          <a:p>
            <a:r>
              <a:rPr lang="ru-RU" sz="1400" dirty="0" smtClean="0"/>
              <a:t>В случае корректной установки и работоспособности </a:t>
            </a:r>
            <a:r>
              <a:rPr lang="ru-RU" sz="1400" dirty="0" err="1" smtClean="0"/>
              <a:t>токена</a:t>
            </a:r>
            <a:r>
              <a:rPr lang="ru-RU" sz="1400" dirty="0" smtClean="0"/>
              <a:t>, на нём</a:t>
            </a:r>
          </a:p>
          <a:p>
            <a:r>
              <a:rPr lang="ru-RU" sz="1400" dirty="0" smtClean="0"/>
              <a:t>равномерно должен гореть красный светодиод.</a:t>
            </a:r>
          </a:p>
          <a:p>
            <a:endParaRPr lang="ru-RU" sz="1400" dirty="0" smtClean="0"/>
          </a:p>
          <a:p>
            <a:r>
              <a:rPr lang="ru-RU" sz="1400" dirty="0" smtClean="0"/>
              <a:t>Установка драйверов </a:t>
            </a:r>
            <a:r>
              <a:rPr lang="ru-RU" sz="1400" dirty="0" err="1" smtClean="0"/>
              <a:t>токена</a:t>
            </a:r>
            <a:r>
              <a:rPr lang="ru-RU" sz="1400" dirty="0" smtClean="0"/>
              <a:t> при первом подключении может занять несколько минут.</a:t>
            </a:r>
          </a:p>
          <a:p>
            <a:endParaRPr lang="ru-RU" sz="1400" dirty="0" smtClean="0"/>
          </a:p>
          <a:p>
            <a:r>
              <a:rPr lang="ru-RU" sz="1400" dirty="0" smtClean="0"/>
              <a:t>При последующем подключении </a:t>
            </a:r>
            <a:r>
              <a:rPr lang="ru-RU" sz="1400" dirty="0" err="1" smtClean="0"/>
              <a:t>токен</a:t>
            </a:r>
            <a:r>
              <a:rPr lang="ru-RU" sz="1400" dirty="0" smtClean="0"/>
              <a:t> «быстро» опознаётся операционной системой.</a:t>
            </a:r>
          </a:p>
          <a:p>
            <a:endParaRPr lang="ru-RU" sz="1400" dirty="0" smtClean="0"/>
          </a:p>
          <a:p>
            <a:r>
              <a:rPr lang="ru-RU" sz="1400" dirty="0" smtClean="0">
                <a:solidFill>
                  <a:srgbClr val="FF0000"/>
                </a:solidFill>
              </a:rPr>
              <a:t>Важно</a:t>
            </a:r>
            <a:r>
              <a:rPr lang="ru-RU" sz="1400" dirty="0" smtClean="0"/>
              <a:t>! При установке </a:t>
            </a:r>
            <a:r>
              <a:rPr lang="ru-RU" sz="1400" dirty="0" err="1" smtClean="0"/>
              <a:t>токена</a:t>
            </a:r>
            <a:r>
              <a:rPr lang="ru-RU" sz="1400" dirty="0" smtClean="0"/>
              <a:t> в новый USB порт, выполняется его</a:t>
            </a:r>
          </a:p>
          <a:p>
            <a:r>
              <a:rPr lang="ru-RU" sz="1400" dirty="0" smtClean="0"/>
              <a:t>«длительное» первичное распознавание.</a:t>
            </a:r>
          </a:p>
          <a:p>
            <a:endParaRPr lang="ru-RU" sz="1400" dirty="0" smtClean="0"/>
          </a:p>
          <a:p>
            <a:pPr algn="ctr"/>
            <a:r>
              <a:rPr lang="ru-RU" sz="1400" dirty="0" smtClean="0"/>
              <a:t>Ниже приведены события, которые происходят в системе при установке драйверов </a:t>
            </a:r>
            <a:r>
              <a:rPr lang="ru-RU" sz="1400" dirty="0" err="1" smtClean="0"/>
              <a:t>токена</a:t>
            </a:r>
            <a:r>
              <a:rPr lang="ru-RU" sz="1400" dirty="0" smtClean="0"/>
              <a:t>.</a:t>
            </a:r>
          </a:p>
          <a:p>
            <a:pPr algn="ctr"/>
            <a:r>
              <a:rPr lang="ru-RU" sz="1400" dirty="0" smtClean="0"/>
              <a:t>После первого подключения </a:t>
            </a:r>
            <a:r>
              <a:rPr lang="ru-RU" sz="1400" dirty="0" err="1" smtClean="0"/>
              <a:t>токена</a:t>
            </a:r>
            <a:r>
              <a:rPr lang="ru-RU" sz="1400" dirty="0" smtClean="0"/>
              <a:t> к USB порту области уведомлений (системном </a:t>
            </a:r>
            <a:r>
              <a:rPr lang="ru-RU" sz="1400" dirty="0" err="1" smtClean="0"/>
              <a:t>трейе</a:t>
            </a:r>
            <a:r>
              <a:rPr lang="ru-RU" sz="1400" dirty="0" smtClean="0"/>
              <a:t>)</a:t>
            </a:r>
          </a:p>
          <a:p>
            <a:pPr algn="ctr"/>
            <a:r>
              <a:rPr lang="ru-RU" sz="1400" dirty="0" smtClean="0"/>
              <a:t>должно появится такое сообщение</a:t>
            </a:r>
          </a:p>
        </p:txBody>
      </p:sp>
      <p:sp>
        <p:nvSpPr>
          <p:cNvPr id="3" name="Прямоугольник 2"/>
          <p:cNvSpPr/>
          <p:nvPr/>
        </p:nvSpPr>
        <p:spPr>
          <a:xfrm>
            <a:off x="2555776" y="404664"/>
            <a:ext cx="3876510" cy="369332"/>
          </a:xfrm>
          <a:prstGeom prst="rect">
            <a:avLst/>
          </a:prstGeom>
        </p:spPr>
        <p:txBody>
          <a:bodyPr wrap="none">
            <a:spAutoFit/>
          </a:bodyPr>
          <a:lstStyle/>
          <a:p>
            <a:r>
              <a:rPr lang="ru-RU" dirty="0" smtClean="0">
                <a:solidFill>
                  <a:srgbClr val="FF0000"/>
                </a:solidFill>
              </a:rPr>
              <a:t>Проверка работоспособности </a:t>
            </a:r>
            <a:r>
              <a:rPr lang="ru-RU" dirty="0" err="1" smtClean="0">
                <a:solidFill>
                  <a:srgbClr val="FF0000"/>
                </a:solidFill>
              </a:rPr>
              <a:t>токена</a:t>
            </a:r>
            <a:r>
              <a:rPr lang="ru-RU" dirty="0" smtClean="0">
                <a:solidFill>
                  <a:srgbClr val="FF0000"/>
                </a:solidFill>
              </a:rPr>
              <a:t> </a:t>
            </a:r>
            <a:endParaRPr lang="ru-RU" dirty="0">
              <a:solidFill>
                <a:srgbClr val="FF0000"/>
              </a:solidFill>
            </a:endParaRPr>
          </a:p>
        </p:txBody>
      </p:sp>
      <p:pic>
        <p:nvPicPr>
          <p:cNvPr id="31746" name="Picture 2"/>
          <p:cNvPicPr>
            <a:picLocks noChangeAspect="1" noChangeArrowheads="1"/>
          </p:cNvPicPr>
          <p:nvPr/>
        </p:nvPicPr>
        <p:blipFill>
          <a:blip r:embed="rId2" cstate="print"/>
          <a:srcRect l="27717" t="53623" r="29891" b="30435"/>
          <a:stretch>
            <a:fillRect/>
          </a:stretch>
        </p:blipFill>
        <p:spPr bwMode="auto">
          <a:xfrm>
            <a:off x="611560" y="4509120"/>
            <a:ext cx="7829233" cy="165618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l="28588" t="16941" r="29059" b="24706"/>
          <a:stretch>
            <a:fillRect/>
          </a:stretch>
        </p:blipFill>
        <p:spPr bwMode="auto">
          <a:xfrm>
            <a:off x="683568" y="210241"/>
            <a:ext cx="7776866" cy="602707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52120" y="4509120"/>
            <a:ext cx="3366120" cy="1015663"/>
          </a:xfrm>
          <a:prstGeom prst="rect">
            <a:avLst/>
          </a:prstGeom>
        </p:spPr>
        <p:txBody>
          <a:bodyPr wrap="square">
            <a:spAutoFit/>
          </a:bodyPr>
          <a:lstStyle/>
          <a:p>
            <a:pPr lvl="0" eaLnBrk="0" fontAlgn="base" hangingPunct="0">
              <a:spcBef>
                <a:spcPct val="0"/>
              </a:spcBef>
              <a:spcAft>
                <a:spcPct val="0"/>
              </a:spcAft>
            </a:pPr>
            <a:r>
              <a:rPr kumimoji="0" lang="ru-RU" sz="12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Сертификат электронной подписи, полученный в коммерческом УЦ, продлить удалённо через налоговую не получится. Если необходима подпись ИП, то понадобится лично явиться в налоговый орган</a:t>
            </a:r>
            <a:r>
              <a:rPr kumimoji="0" lang="ru-RU" sz="1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a:t>
            </a:r>
            <a:endParaRPr kumimoji="0" lang="ru-RU" sz="1200" b="0" i="0" u="none" strike="noStrike" cap="none" normalizeH="0" baseline="0" dirty="0" smtClean="0">
              <a:ln>
                <a:noFill/>
              </a:ln>
              <a:solidFill>
                <a:srgbClr val="C00000"/>
              </a:solidFill>
              <a:effectLst/>
              <a:latin typeface="Arial" pitchFamily="34" charset="0"/>
              <a:cs typeface="Arial" pitchFamily="34" charset="0"/>
            </a:endParaRPr>
          </a:p>
        </p:txBody>
      </p:sp>
      <p:sp>
        <p:nvSpPr>
          <p:cNvPr id="4" name="Прямоугольник 3"/>
          <p:cNvSpPr/>
          <p:nvPr/>
        </p:nvSpPr>
        <p:spPr>
          <a:xfrm>
            <a:off x="611560" y="692696"/>
            <a:ext cx="7560840" cy="646331"/>
          </a:xfrm>
          <a:prstGeom prst="rect">
            <a:avLst/>
          </a:prstGeom>
        </p:spPr>
        <p:txBody>
          <a:bodyPr wrap="square">
            <a:spAutoFit/>
          </a:bodyPr>
          <a:lstStyle/>
          <a:p>
            <a:pPr lvl="0" algn="ctr" eaLnBrk="0" fontAlgn="base" hangingPunct="0">
              <a:spcBef>
                <a:spcPct val="0"/>
              </a:spcBef>
              <a:spcAft>
                <a:spcPct val="0"/>
              </a:spcAft>
            </a:pPr>
            <a:r>
              <a:rPr kumimoji="0" lang="ru-RU" b="0" i="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Продлить сертификат электронной подписи ФНС можно лично в отделении налоговой или дистанционно в личном кабинете. </a:t>
            </a:r>
            <a:endParaRPr kumimoji="0" lang="ru-RU" b="0" i="0" u="none" strike="noStrike" cap="none" normalizeH="0" baseline="0" dirty="0" smtClean="0">
              <a:ln>
                <a:noFill/>
              </a:ln>
              <a:solidFill>
                <a:srgbClr val="0070C0"/>
              </a:solidFill>
              <a:effectLst/>
              <a:latin typeface="Arial" pitchFamily="34" charset="0"/>
              <a:cs typeface="Arial" pitchFamily="34" charset="0"/>
            </a:endParaRPr>
          </a:p>
        </p:txBody>
      </p:sp>
      <p:sp>
        <p:nvSpPr>
          <p:cNvPr id="5" name="Прямоугольник 4"/>
          <p:cNvSpPr/>
          <p:nvPr/>
        </p:nvSpPr>
        <p:spPr>
          <a:xfrm>
            <a:off x="251520" y="1556792"/>
            <a:ext cx="8640960" cy="646331"/>
          </a:xfrm>
          <a:prstGeom prst="rect">
            <a:avLst/>
          </a:prstGeom>
        </p:spPr>
        <p:txBody>
          <a:bodyPr wrap="square">
            <a:spAutoFit/>
          </a:bodyPr>
          <a:lstStyle/>
          <a:p>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Возможность продлить сертификат электронной подписи ФНС удалённо предоставлена не всем. Это может сделать только тот директор или ИП, который имеет действующий сертификат УКЭП ФНС. При условии, что ФИО и ключевая информация об организации не менялись, и пользователь применяет ранее предоставленный в ФНС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токен</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lang="ru-RU" sz="1200" dirty="0"/>
          </a:p>
        </p:txBody>
      </p:sp>
      <p:sp>
        <p:nvSpPr>
          <p:cNvPr id="6" name="Прямоугольник 5"/>
          <p:cNvSpPr/>
          <p:nvPr/>
        </p:nvSpPr>
        <p:spPr>
          <a:xfrm>
            <a:off x="5652120" y="2348880"/>
            <a:ext cx="3491880" cy="1200329"/>
          </a:xfrm>
          <a:prstGeom prst="rect">
            <a:avLst/>
          </a:prstGeom>
        </p:spPr>
        <p:txBody>
          <a:bodyPr wrap="square">
            <a:spAutoFit/>
          </a:bodyPr>
          <a:lstStyle/>
          <a:p>
            <a:pPr lvl="0" eaLnBrk="0" fontAlgn="base" hangingPunct="0">
              <a:spcBef>
                <a:spcPct val="0"/>
              </a:spcBef>
              <a:spcAft>
                <a:spcPct val="0"/>
              </a:spcAft>
            </a:pPr>
            <a:r>
              <a:rPr kumimoji="0" lang="ru-RU" sz="1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Соответствующее заявление заполняется в личном кабинете налоговой. После этого выпускается новый сертификат, а старый автоматически отзывается. Если срок ранее выданного сертификата ключа закончился, то </a:t>
            </a:r>
            <a:r>
              <a:rPr kumimoji="0" lang="ru-RU" sz="1200" b="0" i="0" u="none" strike="noStrike" cap="none" normalizeH="0" baseline="0" dirty="0" err="1" smtClean="0">
                <a:ln>
                  <a:noFill/>
                </a:ln>
                <a:solidFill>
                  <a:srgbClr val="C00000"/>
                </a:solidFill>
                <a:effectLst/>
                <a:latin typeface="Calibri" pitchFamily="34" charset="0"/>
                <a:ea typeface="Times New Roman" pitchFamily="18" charset="0"/>
                <a:cs typeface="Times New Roman" pitchFamily="18" charset="0"/>
              </a:rPr>
              <a:t>перевыпустить</a:t>
            </a:r>
            <a:r>
              <a:rPr kumimoji="0" lang="ru-RU" sz="1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ЭЦП удалённо не получится. </a:t>
            </a:r>
            <a:endParaRPr kumimoji="0" lang="ru-RU" sz="1200" b="0" i="0" u="none" strike="noStrike" cap="none" normalizeH="0" baseline="0" dirty="0" smtClean="0">
              <a:ln>
                <a:noFill/>
              </a:ln>
              <a:solidFill>
                <a:srgbClr val="C00000"/>
              </a:solidFill>
              <a:effectLst/>
              <a:latin typeface="Arial" pitchFamily="34" charset="0"/>
              <a:cs typeface="Arial" pitchFamily="34" charset="0"/>
            </a:endParaRPr>
          </a:p>
        </p:txBody>
      </p:sp>
      <p:sp>
        <p:nvSpPr>
          <p:cNvPr id="7" name="Прямоугольник 6"/>
          <p:cNvSpPr/>
          <p:nvPr/>
        </p:nvSpPr>
        <p:spPr>
          <a:xfrm>
            <a:off x="5652120" y="3717032"/>
            <a:ext cx="3347864" cy="646331"/>
          </a:xfrm>
          <a:prstGeom prst="rect">
            <a:avLst/>
          </a:prstGeom>
        </p:spPr>
        <p:txBody>
          <a:bodyPr wrap="square">
            <a:spAutoFit/>
          </a:bodyPr>
          <a:lstStyle/>
          <a:p>
            <a:pPr lvl="0"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Функциональность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перевыпуска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сертификатов электронной подписи реализован в «В</a:t>
            </a:r>
            <a:r>
              <a:rPr kumimoji="0" lang="ru-RU"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личном кабинете ИП»</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2" descr="https://nalogmak.ru/wp-content/uploads/2018/10/Kakaya_elektronnaya_podpis_podhodit_dlya_rosreestra__-_vse_o_nalogah_1.jpg"/>
          <p:cNvPicPr>
            <a:picLocks noChangeAspect="1" noChangeArrowheads="1"/>
          </p:cNvPicPr>
          <p:nvPr/>
        </p:nvPicPr>
        <p:blipFill>
          <a:blip r:embed="rId2" cstate="print"/>
          <a:srcRect/>
          <a:stretch>
            <a:fillRect/>
          </a:stretch>
        </p:blipFill>
        <p:spPr bwMode="auto">
          <a:xfrm>
            <a:off x="251520" y="2204864"/>
            <a:ext cx="5256584" cy="432048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916832"/>
            <a:ext cx="8064896" cy="3077766"/>
          </a:xfrm>
          <a:prstGeom prst="rect">
            <a:avLst/>
          </a:prstGeom>
        </p:spPr>
        <p:txBody>
          <a:bodyPr wrap="square">
            <a:spAutoFit/>
          </a:bodyPr>
          <a:lstStyle/>
          <a:p>
            <a:r>
              <a:rPr lang="ru-RU" sz="1400" b="1" dirty="0" smtClean="0">
                <a:solidFill>
                  <a:srgbClr val="00B0F0"/>
                </a:solidFill>
              </a:rPr>
              <a:t>Подайте заявку на продление по телефону или </a:t>
            </a:r>
            <a:r>
              <a:rPr lang="ru-RU" sz="1400" b="1" dirty="0" err="1" smtClean="0">
                <a:solidFill>
                  <a:srgbClr val="00B0F0"/>
                </a:solidFill>
              </a:rPr>
              <a:t>онлайн</a:t>
            </a:r>
            <a:r>
              <a:rPr lang="ru-RU" sz="1400" dirty="0" smtClean="0"/>
              <a:t>. Поступит письмо-напоминание со ссылкой на форму заявки незадолго до окончания срока действия подписи.</a:t>
            </a:r>
          </a:p>
          <a:p>
            <a:endParaRPr lang="ru-RU" sz="1400" dirty="0" smtClean="0"/>
          </a:p>
          <a:p>
            <a:r>
              <a:rPr lang="ru-RU" sz="1400" b="1" dirty="0" smtClean="0">
                <a:solidFill>
                  <a:srgbClr val="00B0F0"/>
                </a:solidFill>
              </a:rPr>
              <a:t>Создайте закрытый ключ и подпишите запрос на сертификат</a:t>
            </a:r>
            <a:r>
              <a:rPr lang="ru-RU" sz="1400" dirty="0" smtClean="0">
                <a:solidFill>
                  <a:srgbClr val="00B0F0"/>
                </a:solidFill>
              </a:rPr>
              <a:t>.</a:t>
            </a:r>
            <a:r>
              <a:rPr lang="ru-RU" sz="1400" dirty="0" smtClean="0"/>
              <a:t> Следуя подсказкам системы, сгенерируйте новый ключ ЭП и подпишите запрос на получение нового сертификата.</a:t>
            </a:r>
          </a:p>
          <a:p>
            <a:endParaRPr lang="ru-RU" sz="1400" dirty="0" smtClean="0"/>
          </a:p>
          <a:p>
            <a:r>
              <a:rPr lang="ru-RU" sz="1400" b="1" dirty="0" smtClean="0">
                <a:solidFill>
                  <a:srgbClr val="00B0F0"/>
                </a:solidFill>
              </a:rPr>
              <a:t>Оплатите счет и дождитесь одобрения заявки</a:t>
            </a:r>
            <a:r>
              <a:rPr lang="ru-RU" sz="1400" dirty="0" smtClean="0"/>
              <a:t>. Менеджер проверит заявку и выставит счет. В течение 1 дня после оплаты будет выпущен сертификат электронной подписи. Об этом менеджер сообщит по телефону или письмом на </a:t>
            </a:r>
            <a:r>
              <a:rPr lang="ru-RU" sz="1400" dirty="0" err="1" smtClean="0"/>
              <a:t>e-mail</a:t>
            </a:r>
            <a:r>
              <a:rPr lang="ru-RU" sz="1400" dirty="0" smtClean="0"/>
              <a:t>.</a:t>
            </a:r>
          </a:p>
          <a:p>
            <a:endParaRPr lang="ru-RU" sz="1400" dirty="0" smtClean="0"/>
          </a:p>
          <a:p>
            <a:r>
              <a:rPr lang="ru-RU" sz="1400" b="1" dirty="0" smtClean="0">
                <a:solidFill>
                  <a:srgbClr val="00B0F0"/>
                </a:solidFill>
              </a:rPr>
              <a:t>Проверьте и подпишите бланк сертификата ЭП</a:t>
            </a:r>
            <a:r>
              <a:rPr lang="ru-RU" sz="1400" dirty="0" smtClean="0"/>
              <a:t>. Получив уведомление, что сертификат готов, перейдите в заявку и подпишите бланк, проверив все данные. Готово, у вас есть новая электронная подпись!</a:t>
            </a:r>
          </a:p>
          <a:p>
            <a:endParaRPr lang="ru-RU" sz="1200" dirty="0" smtClean="0"/>
          </a:p>
        </p:txBody>
      </p:sp>
      <p:sp>
        <p:nvSpPr>
          <p:cNvPr id="5" name="Прямоугольник 4"/>
          <p:cNvSpPr/>
          <p:nvPr/>
        </p:nvSpPr>
        <p:spPr>
          <a:xfrm>
            <a:off x="2699792" y="1052736"/>
            <a:ext cx="3475952" cy="646331"/>
          </a:xfrm>
          <a:prstGeom prst="rect">
            <a:avLst/>
          </a:prstGeom>
        </p:spPr>
        <p:txBody>
          <a:bodyPr wrap="none">
            <a:spAutoFit/>
          </a:bodyPr>
          <a:lstStyle/>
          <a:p>
            <a:pPr lvl="0" algn="ctr" fontAlgn="base">
              <a:spcBef>
                <a:spcPct val="0"/>
              </a:spcBef>
              <a:spcAft>
                <a:spcPct val="0"/>
              </a:spcAft>
            </a:pPr>
            <a:r>
              <a:rPr lang="ru-RU" b="1" dirty="0" smtClean="0">
                <a:ea typeface="Times New Roman" pitchFamily="18" charset="0"/>
                <a:cs typeface="Times New Roman" pitchFamily="18" charset="0"/>
              </a:rPr>
              <a:t>Продлить действие ЭЦП ТЕНЗОР </a:t>
            </a:r>
          </a:p>
          <a:p>
            <a:pPr lvl="0" algn="ctr" fontAlgn="base">
              <a:spcBef>
                <a:spcPct val="0"/>
              </a:spcBef>
              <a:spcAft>
                <a:spcPct val="0"/>
              </a:spcAft>
            </a:pPr>
            <a:r>
              <a:rPr lang="ru-RU" dirty="0" smtClean="0">
                <a:cs typeface="Times New Roman" pitchFamily="18" charset="0"/>
              </a:rPr>
              <a:t>Удостоверяющий центр</a:t>
            </a:r>
            <a:endParaRPr kumimoji="0" lang="ru-RU" b="0" i="0" u="none" strike="noStrike" cap="none" normalizeH="0" baseline="0" dirty="0" smtClean="0">
              <a:ln>
                <a:noFill/>
              </a:ln>
              <a:solidFill>
                <a:schemeClr val="tx1"/>
              </a:solidFill>
              <a:effectLst/>
              <a:cs typeface="Times New Roman" pitchFamily="18" charset="0"/>
            </a:endParaRPr>
          </a:p>
        </p:txBody>
      </p:sp>
      <p:sp>
        <p:nvSpPr>
          <p:cNvPr id="6" name="Прямоугольник 5"/>
          <p:cNvSpPr/>
          <p:nvPr/>
        </p:nvSpPr>
        <p:spPr>
          <a:xfrm>
            <a:off x="323528" y="116632"/>
            <a:ext cx="8640960" cy="923330"/>
          </a:xfrm>
          <a:prstGeom prst="rect">
            <a:avLst/>
          </a:prstGeom>
        </p:spPr>
        <p:txBody>
          <a:bodyPr wrap="square">
            <a:spAutoFit/>
          </a:bodyPr>
          <a:lstStyle/>
          <a:p>
            <a:pPr algn="ctr"/>
            <a:r>
              <a:rPr lang="ru-RU" dirty="0" smtClean="0">
                <a:solidFill>
                  <a:srgbClr val="00B050"/>
                </a:solidFill>
              </a:rPr>
              <a:t>С ноября 2023 года в </a:t>
            </a:r>
            <a:r>
              <a:rPr lang="ru-RU" dirty="0" err="1" smtClean="0">
                <a:solidFill>
                  <a:srgbClr val="00B050"/>
                </a:solidFill>
              </a:rPr>
              <a:t>Тезоре</a:t>
            </a:r>
            <a:r>
              <a:rPr lang="ru-RU" dirty="0" smtClean="0">
                <a:solidFill>
                  <a:srgbClr val="00B050"/>
                </a:solidFill>
              </a:rPr>
              <a:t> можно продлить действующую подпись в личном кабинете, если ЭЦП не вышел срок</a:t>
            </a:r>
            <a:r>
              <a:rPr lang="ru-RU" dirty="0" smtClean="0">
                <a:solidFill>
                  <a:srgbClr val="00B050"/>
                </a:solidFill>
              </a:rPr>
              <a:t>.</a:t>
            </a:r>
            <a:endParaRPr lang="ru-RU" smtClean="0">
              <a:solidFill>
                <a:srgbClr val="00B050"/>
              </a:solidFill>
            </a:endParaRPr>
          </a:p>
          <a:p>
            <a:pPr algn="ctr"/>
            <a:r>
              <a:rPr lang="ru-RU" smtClean="0">
                <a:solidFill>
                  <a:srgbClr val="00B050"/>
                </a:solidFill>
              </a:rPr>
              <a:t> </a:t>
            </a:r>
            <a:r>
              <a:rPr lang="ru-RU" dirty="0" smtClean="0">
                <a:solidFill>
                  <a:srgbClr val="00B050"/>
                </a:solidFill>
              </a:rPr>
              <a:t>Если срок ЭЦП вышел, то  личное посещение в налоговую.</a:t>
            </a:r>
            <a:endParaRPr lang="ru-RU" dirty="0">
              <a:solidFill>
                <a:srgbClr val="00B050"/>
              </a:solidFill>
            </a:endParaRPr>
          </a:p>
        </p:txBody>
      </p:sp>
      <p:pic>
        <p:nvPicPr>
          <p:cNvPr id="5122" name="Picture 2" descr="https://f-service.su/upload/iblock/c3c/c3c397c8036174a1c05c158d5d81ff06.jpg"/>
          <p:cNvPicPr>
            <a:picLocks noChangeAspect="1" noChangeArrowheads="1"/>
          </p:cNvPicPr>
          <p:nvPr/>
        </p:nvPicPr>
        <p:blipFill>
          <a:blip r:embed="rId2" cstate="print"/>
          <a:srcRect l="25587" t="31257" r="26286" b="32833"/>
          <a:stretch>
            <a:fillRect/>
          </a:stretch>
        </p:blipFill>
        <p:spPr bwMode="auto">
          <a:xfrm>
            <a:off x="6660232" y="1052736"/>
            <a:ext cx="1547664" cy="7920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142118" y="43934"/>
            <a:ext cx="685976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Проверка аккредитации коммерческого удостоверяющего центра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584394"/>
            <a:ext cx="903649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ВАЖНО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Если коммерческий удостоверяющий центр не аккредитован, то выданный им сертификат электронной подписи не будет квалифицированным. Пользователь не сможет работать с юридически значимыми документами и вести ЭДО без дополнительных действий по признанию такой ЭП между </a:t>
            </a:r>
            <a:r>
              <a:rPr kumimoji="0" lang="ru-RU" sz="1400" b="0" i="0" u="none" strike="noStrike" cap="none" normalizeH="0" baseline="0" dirty="0" err="1" smtClean="0">
                <a:ln>
                  <a:noFill/>
                </a:ln>
                <a:effectLst/>
                <a:latin typeface="Calibri" pitchFamily="34" charset="0"/>
                <a:ea typeface="Times New Roman" pitchFamily="18" charset="0"/>
                <a:cs typeface="Times New Roman" pitchFamily="18" charset="0"/>
              </a:rPr>
              <a:t>нтрагентами</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 Перечень аккредитованных УЦ находится в открытом доступе на сайте </a:t>
            </a:r>
            <a:r>
              <a:rPr kumimoji="0" lang="ru-RU" sz="1400" b="0" i="0" u="none" strike="noStrike" cap="none" normalizeH="0" baseline="0" dirty="0" err="1" smtClean="0">
                <a:ln>
                  <a:noFill/>
                </a:ln>
                <a:effectLst/>
                <a:latin typeface="Calibri" pitchFamily="34" charset="0"/>
                <a:ea typeface="Times New Roman" pitchFamily="18" charset="0"/>
                <a:cs typeface="Times New Roman" pitchFamily="18" charset="0"/>
                <a:hlinkClick r:id="rId2"/>
              </a:rPr>
              <a:t>Минцифры</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hlinkClick r:id="rId2"/>
              </a:rPr>
              <a:t>.</a:t>
            </a:r>
            <a:r>
              <a:rPr kumimoji="0" lang="ru-RU" sz="14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ru-RU" sz="1400" b="0" i="0" u="none" strike="noStrike" cap="none" normalizeH="0" baseline="0" dirty="0" smtClean="0">
              <a:ln>
                <a:noFill/>
              </a:ln>
              <a:effectLst/>
              <a:latin typeface="Arial" pitchFamily="34" charset="0"/>
              <a:cs typeface="Arial" pitchFamily="34" charset="0"/>
            </a:endParaRPr>
          </a:p>
        </p:txBody>
      </p:sp>
      <p:sp>
        <p:nvSpPr>
          <p:cNvPr id="7" name="Прямоугольник 6"/>
          <p:cNvSpPr/>
          <p:nvPr/>
        </p:nvSpPr>
        <p:spPr>
          <a:xfrm>
            <a:off x="431032" y="3717032"/>
            <a:ext cx="8712968" cy="1477328"/>
          </a:xfrm>
          <a:prstGeom prst="rect">
            <a:avLst/>
          </a:prstGeom>
        </p:spPr>
        <p:txBody>
          <a:bodyPr wrap="square">
            <a:spAutoFit/>
          </a:bodyPr>
          <a:lstStyle/>
          <a:p>
            <a:r>
              <a:rPr lang="ru-RU" b="1" dirty="0" smtClean="0"/>
              <a:t>ЦЭК</a:t>
            </a:r>
          </a:p>
          <a:p>
            <a:r>
              <a:rPr lang="ru-RU" dirty="0" smtClean="0"/>
              <a:t>Адрес: </a:t>
            </a:r>
            <a:r>
              <a:rPr lang="ru-RU" dirty="0" smtClean="0">
                <a:hlinkClick r:id="rId3"/>
              </a:rPr>
              <a:t>610017, г.Киров, Октябрьский проспект, д.104, оф.705</a:t>
            </a:r>
            <a:endParaRPr lang="ru-RU" dirty="0" smtClean="0"/>
          </a:p>
          <a:p>
            <a:r>
              <a:rPr lang="ru-RU" dirty="0" smtClean="0"/>
              <a:t>Режим работы: </a:t>
            </a:r>
            <a:r>
              <a:rPr lang="ru-RU" dirty="0" err="1" smtClean="0"/>
              <a:t>пн-чт</a:t>
            </a:r>
            <a:r>
              <a:rPr lang="ru-RU" dirty="0" smtClean="0"/>
              <a:t> - 09:00-18:00, </a:t>
            </a:r>
            <a:r>
              <a:rPr lang="ru-RU" dirty="0" err="1" smtClean="0"/>
              <a:t>пт</a:t>
            </a:r>
            <a:r>
              <a:rPr lang="ru-RU" dirty="0" smtClean="0"/>
              <a:t> - 09:00-17:00, </a:t>
            </a:r>
            <a:r>
              <a:rPr lang="ru-RU" dirty="0" err="1" smtClean="0"/>
              <a:t>сб-вс</a:t>
            </a:r>
            <a:r>
              <a:rPr lang="ru-RU" dirty="0" smtClean="0"/>
              <a:t> - выходные дни</a:t>
            </a:r>
          </a:p>
          <a:p>
            <a:r>
              <a:rPr lang="ru-RU" dirty="0" err="1" smtClean="0"/>
              <a:t>Email</a:t>
            </a:r>
            <a:r>
              <a:rPr lang="ru-RU" dirty="0" smtClean="0"/>
              <a:t>: </a:t>
            </a:r>
            <a:r>
              <a:rPr lang="ru-RU" dirty="0" err="1" smtClean="0">
                <a:hlinkClick r:id="rId4"/>
              </a:rPr>
              <a:t>kirov@cek.ru</a:t>
            </a:r>
            <a:endParaRPr lang="ru-RU" dirty="0" smtClean="0"/>
          </a:p>
          <a:p>
            <a:r>
              <a:rPr lang="ru-RU" dirty="0" smtClean="0"/>
              <a:t>Телефон: </a:t>
            </a:r>
            <a:r>
              <a:rPr lang="ru-RU" dirty="0" smtClean="0">
                <a:hlinkClick r:id="rId5"/>
              </a:rPr>
              <a:t>+7(8332)20-37-05</a:t>
            </a:r>
            <a:r>
              <a:rPr lang="ru-RU" dirty="0" smtClean="0"/>
              <a:t>, </a:t>
            </a:r>
            <a:r>
              <a:rPr lang="ru-RU" dirty="0" smtClean="0">
                <a:hlinkClick r:id="rId6"/>
              </a:rPr>
              <a:t>+7(922)990-37-05</a:t>
            </a:r>
            <a:endParaRPr lang="ru-RU" dirty="0"/>
          </a:p>
        </p:txBody>
      </p:sp>
      <p:sp>
        <p:nvSpPr>
          <p:cNvPr id="8" name="Прямоугольник 7"/>
          <p:cNvSpPr/>
          <p:nvPr/>
        </p:nvSpPr>
        <p:spPr>
          <a:xfrm>
            <a:off x="395536" y="2060848"/>
            <a:ext cx="8064896" cy="1200329"/>
          </a:xfrm>
          <a:prstGeom prst="rect">
            <a:avLst/>
          </a:prstGeom>
        </p:spPr>
        <p:txBody>
          <a:bodyPr wrap="square">
            <a:spAutoFit/>
          </a:bodyPr>
          <a:lstStyle/>
          <a:p>
            <a:r>
              <a:rPr lang="ru-RU" b="1" dirty="0" smtClean="0"/>
              <a:t>Тензор - Киров</a:t>
            </a:r>
          </a:p>
          <a:p>
            <a:r>
              <a:rPr lang="ru-RU" dirty="0" smtClean="0"/>
              <a:t>Ломоносова, д.20, телефон </a:t>
            </a:r>
            <a:r>
              <a:rPr lang="ru-RU" dirty="0" err="1" smtClean="0"/>
              <a:t>техподдержки</a:t>
            </a:r>
            <a:r>
              <a:rPr lang="ru-RU" dirty="0" smtClean="0"/>
              <a:t>   +7 833 276-00-07,+7 922 955-88-90</a:t>
            </a:r>
          </a:p>
          <a:p>
            <a:r>
              <a:rPr lang="ru-RU" dirty="0" smtClean="0"/>
              <a:t>sbis43.ru</a:t>
            </a:r>
          </a:p>
          <a:p>
            <a:r>
              <a:rPr lang="ru-RU" dirty="0" smtClean="0">
                <a:hlinkClick r:id="rId7"/>
              </a:rPr>
              <a:t>info@sbis43.ru</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280920" cy="1938992"/>
          </a:xfrm>
          <a:prstGeom prst="rect">
            <a:avLst/>
          </a:prstGeom>
        </p:spPr>
        <p:txBody>
          <a:bodyPr wrap="square">
            <a:spAutoFit/>
          </a:bodyPr>
          <a:lstStyle/>
          <a:p>
            <a:r>
              <a:rPr lang="ru-RU" b="1" dirty="0" smtClean="0"/>
              <a:t>ООО «Программный центр» </a:t>
            </a:r>
          </a:p>
          <a:p>
            <a:r>
              <a:rPr lang="ru-RU" dirty="0" smtClean="0"/>
              <a:t>Режим работы</a:t>
            </a:r>
          </a:p>
          <a:p>
            <a:r>
              <a:rPr lang="ru-RU" dirty="0" err="1" smtClean="0"/>
              <a:t>Пн-Пт</a:t>
            </a:r>
            <a:r>
              <a:rPr lang="ru-RU" dirty="0" smtClean="0"/>
              <a:t> с 5:00 до 18:00</a:t>
            </a:r>
            <a:endParaRPr lang="ru-RU" b="1" dirty="0" smtClean="0"/>
          </a:p>
          <a:p>
            <a:r>
              <a:rPr lang="ru-RU" dirty="0" smtClean="0"/>
              <a:t>Отдел продаж</a:t>
            </a:r>
          </a:p>
          <a:p>
            <a:r>
              <a:rPr lang="ru-RU" dirty="0" smtClean="0">
                <a:hlinkClick r:id="rId2"/>
              </a:rPr>
              <a:t>8 (800) 707-41-80</a:t>
            </a:r>
            <a:r>
              <a:rPr lang="ru-RU" dirty="0" smtClean="0"/>
              <a:t> </a:t>
            </a:r>
            <a:r>
              <a:rPr lang="ru-RU" sz="1200" dirty="0" err="1" smtClean="0"/>
              <a:t>Доб</a:t>
            </a:r>
            <a:r>
              <a:rPr lang="ru-RU" sz="1200" dirty="0" smtClean="0"/>
              <a:t>. 1 – Отдел продаж, Удостоверяющий центр, Учебный центр</a:t>
            </a:r>
          </a:p>
          <a:p>
            <a:r>
              <a:rPr lang="ru-RU" sz="1200" dirty="0" smtClean="0"/>
              <a:t>                                                 </a:t>
            </a:r>
            <a:r>
              <a:rPr lang="ru-RU" sz="1200" dirty="0" err="1" smtClean="0"/>
              <a:t>Доб</a:t>
            </a:r>
            <a:r>
              <a:rPr lang="ru-RU" sz="1200" dirty="0" smtClean="0"/>
              <a:t>. 2 – Отдел </a:t>
            </a:r>
            <a:r>
              <a:rPr lang="ru-RU" sz="1200" dirty="0" err="1" smtClean="0"/>
              <a:t>техподдержки</a:t>
            </a:r>
            <a:endParaRPr lang="ru-RU" dirty="0" smtClean="0"/>
          </a:p>
          <a:p>
            <a:r>
              <a:rPr lang="ru-RU" dirty="0" err="1" smtClean="0">
                <a:hlinkClick r:id="rId3"/>
              </a:rPr>
              <a:t>sales@pbprog.ru</a:t>
            </a:r>
            <a:endParaRPr lang="ru-RU" dirty="0"/>
          </a:p>
        </p:txBody>
      </p:sp>
      <p:sp>
        <p:nvSpPr>
          <p:cNvPr id="3" name="Прямоугольник 2"/>
          <p:cNvSpPr/>
          <p:nvPr/>
        </p:nvSpPr>
        <p:spPr>
          <a:xfrm>
            <a:off x="395536" y="3244334"/>
            <a:ext cx="8136904" cy="2862322"/>
          </a:xfrm>
          <a:prstGeom prst="rect">
            <a:avLst/>
          </a:prstGeom>
        </p:spPr>
        <p:txBody>
          <a:bodyPr wrap="square">
            <a:spAutoFit/>
          </a:bodyPr>
          <a:lstStyle/>
          <a:p>
            <a:r>
              <a:rPr lang="ru-RU" b="1" dirty="0" smtClean="0"/>
              <a:t>Кировский филиал АО «</a:t>
            </a:r>
            <a:r>
              <a:rPr lang="ru-RU" b="1" dirty="0" err="1" smtClean="0"/>
              <a:t>ЦентрИнформ</a:t>
            </a:r>
            <a:r>
              <a:rPr lang="ru-RU" b="1" dirty="0" smtClean="0"/>
              <a:t>»</a:t>
            </a:r>
          </a:p>
          <a:p>
            <a:r>
              <a:rPr lang="ru-RU" dirty="0" smtClean="0"/>
              <a:t>Телефон:</a:t>
            </a:r>
          </a:p>
          <a:p>
            <a:r>
              <a:rPr lang="ru-RU" dirty="0" smtClean="0"/>
              <a:t>(8332) 212-818 - единый многоканальный номер</a:t>
            </a:r>
          </a:p>
          <a:p>
            <a:r>
              <a:rPr lang="ru-RU" dirty="0" smtClean="0"/>
              <a:t>Режим работы:</a:t>
            </a:r>
          </a:p>
          <a:p>
            <a:r>
              <a:rPr lang="ru-RU" dirty="0" smtClean="0"/>
              <a:t>Понедельник-четверг - 8:00-17:00, обед 12:30-13:30</a:t>
            </a:r>
            <a:br>
              <a:rPr lang="ru-RU" dirty="0" smtClean="0"/>
            </a:br>
            <a:r>
              <a:rPr lang="ru-RU" dirty="0" smtClean="0"/>
              <a:t>Пятница - 8:00-16:00, обед 12:30-13:30</a:t>
            </a:r>
            <a:br>
              <a:rPr lang="ru-RU" dirty="0" smtClean="0"/>
            </a:br>
            <a:r>
              <a:rPr lang="ru-RU" dirty="0" smtClean="0"/>
              <a:t>Суббота, воскресенье - выходные дни</a:t>
            </a:r>
          </a:p>
          <a:p>
            <a:r>
              <a:rPr lang="ru-RU" dirty="0" smtClean="0"/>
              <a:t>Адрес:</a:t>
            </a:r>
          </a:p>
          <a:p>
            <a:r>
              <a:rPr lang="ru-RU" dirty="0" smtClean="0"/>
              <a:t>г. Киров, ул. Ленина, д. 85, 4 этаж</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torgy.ru/images/article/1603179190ycjnlqvuja1.jpg"/>
          <p:cNvPicPr>
            <a:picLocks noChangeAspect="1" noChangeArrowheads="1"/>
          </p:cNvPicPr>
          <p:nvPr/>
        </p:nvPicPr>
        <p:blipFill>
          <a:blip r:embed="rId2" cstate="print"/>
          <a:srcRect/>
          <a:stretch>
            <a:fillRect/>
          </a:stretch>
        </p:blipFill>
        <p:spPr bwMode="auto">
          <a:xfrm>
            <a:off x="611560" y="116632"/>
            <a:ext cx="7560840" cy="625644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левер — Природа, флора - Stock Photo | #345182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0" y="0"/>
            <a:ext cx="9144000" cy="3170099"/>
          </a:xfrm>
          <a:prstGeom prst="rect">
            <a:avLst/>
          </a:prstGeom>
        </p:spPr>
        <p:txBody>
          <a:bodyPr wrap="square">
            <a:spAutoFit/>
          </a:bodyPr>
          <a:lstStyle/>
          <a:p>
            <a:pPr algn="ctr"/>
            <a:r>
              <a:rPr lang="ru-RU" sz="2500" b="1" dirty="0" smtClean="0">
                <a:latin typeface="Times New Roman" panose="02020603050405020304" pitchFamily="18" charset="0"/>
                <a:cs typeface="Times New Roman" panose="02020603050405020304" pitchFamily="18" charset="0"/>
              </a:rPr>
              <a:t>Наши контакты: </a:t>
            </a:r>
          </a:p>
          <a:p>
            <a:pPr algn="ctr"/>
            <a:r>
              <a:rPr lang="ru-RU" sz="2500" b="1" dirty="0" smtClean="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a:p>
            <a:pPr algn="ctr"/>
            <a:r>
              <a:rPr lang="ru-RU" sz="2500" b="1" dirty="0" smtClean="0">
                <a:latin typeface="Times New Roman" panose="02020603050405020304" pitchFamily="18" charset="0"/>
                <a:cs typeface="Times New Roman" panose="02020603050405020304" pitchFamily="18" charset="0"/>
              </a:rPr>
              <a:t> (структурное подразделение  КОГБУ «ЦСХК «Клевера Нечерноземья»):</a:t>
            </a:r>
          </a:p>
          <a:p>
            <a:pPr algn="ctr"/>
            <a:r>
              <a:rPr lang="ru-RU" sz="2500" b="1" dirty="0" smtClean="0">
                <a:latin typeface="Times New Roman" panose="02020603050405020304" pitchFamily="18" charset="0"/>
                <a:cs typeface="Times New Roman" panose="02020603050405020304" pitchFamily="18" charset="0"/>
              </a:rPr>
              <a:t>город  Киров, ул. Преображенская, 66, </a:t>
            </a:r>
            <a:r>
              <a:rPr lang="ru-RU" sz="2500" b="1" dirty="0" err="1" smtClean="0">
                <a:latin typeface="Times New Roman" panose="02020603050405020304" pitchFamily="18" charset="0"/>
                <a:cs typeface="Times New Roman" panose="02020603050405020304" pitchFamily="18" charset="0"/>
              </a:rPr>
              <a:t>каб</a:t>
            </a:r>
            <a:r>
              <a:rPr lang="ru-RU" sz="2500" b="1" dirty="0" smtClean="0">
                <a:latin typeface="Times New Roman" panose="02020603050405020304" pitchFamily="18" charset="0"/>
                <a:cs typeface="Times New Roman" panose="02020603050405020304" pitchFamily="18" charset="0"/>
              </a:rPr>
              <a:t>. 215.</a:t>
            </a:r>
          </a:p>
          <a:p>
            <a:pPr algn="ctr"/>
            <a:r>
              <a:rPr lang="ru-RU" sz="2500" b="1" dirty="0" smtClean="0">
                <a:latin typeface="Times New Roman" panose="02020603050405020304" pitchFamily="18" charset="0"/>
                <a:cs typeface="Times New Roman" panose="02020603050405020304" pitchFamily="18" charset="0"/>
              </a:rPr>
              <a:t>тел. (8332) 64-02-56</a:t>
            </a:r>
          </a:p>
          <a:p>
            <a:pPr algn="ctr"/>
            <a:r>
              <a:rPr lang="en-US" sz="2500" b="1" dirty="0" smtClean="0">
                <a:latin typeface="Times New Roman" pitchFamily="18" charset="0"/>
                <a:cs typeface="Times New Roman" pitchFamily="18" charset="0"/>
              </a:rPr>
              <a:t>E</a:t>
            </a:r>
            <a:r>
              <a:rPr lang="ru-RU" sz="2500" b="1" dirty="0" smtClean="0">
                <a:latin typeface="Times New Roman" pitchFamily="18" charset="0"/>
                <a:cs typeface="Times New Roman" pitchFamily="18" charset="0"/>
              </a:rPr>
              <a:t>-</a:t>
            </a:r>
            <a:r>
              <a:rPr lang="en-US" sz="2500" b="1" dirty="0" smtClean="0">
                <a:latin typeface="Times New Roman" pitchFamily="18" charset="0"/>
                <a:cs typeface="Times New Roman" pitchFamily="18" charset="0"/>
              </a:rPr>
              <a:t>mail</a:t>
            </a:r>
            <a:r>
              <a:rPr lang="ru-RU" sz="2500" b="1" dirty="0" smtClean="0">
                <a:latin typeface="Times New Roman" pitchFamily="18" charset="0"/>
                <a:cs typeface="Times New Roman" pitchFamily="18" charset="0"/>
              </a:rPr>
              <a:t>: </a:t>
            </a:r>
            <a:r>
              <a:rPr lang="en-US" sz="2500" b="1" u="sng" dirty="0" err="1" smtClean="0">
                <a:latin typeface="Times New Roman" pitchFamily="18" charset="0"/>
                <a:cs typeface="Times New Roman" pitchFamily="18" charset="0"/>
                <a:hlinkClick r:id="rId3"/>
              </a:rPr>
              <a:t>kleverkirov</a:t>
            </a:r>
            <a:r>
              <a:rPr lang="ru-RU" sz="2500" b="1" u="sng" dirty="0" smtClean="0">
                <a:latin typeface="Times New Roman" pitchFamily="18" charset="0"/>
                <a:cs typeface="Times New Roman" pitchFamily="18" charset="0"/>
                <a:hlinkClick r:id="rId3"/>
              </a:rPr>
              <a:t>@</a:t>
            </a:r>
            <a:r>
              <a:rPr lang="en-US" sz="2500" b="1" u="sng" dirty="0" smtClean="0">
                <a:latin typeface="Times New Roman" pitchFamily="18" charset="0"/>
                <a:cs typeface="Times New Roman" pitchFamily="18" charset="0"/>
                <a:hlinkClick r:id="rId3"/>
              </a:rPr>
              <a:t>mail</a:t>
            </a:r>
            <a:r>
              <a:rPr lang="ru-RU" sz="2500" b="1" u="sng" dirty="0" smtClean="0">
                <a:latin typeface="Times New Roman" pitchFamily="18" charset="0"/>
                <a:cs typeface="Times New Roman" pitchFamily="18" charset="0"/>
                <a:hlinkClick r:id="rId3"/>
              </a:rPr>
              <a:t>.</a:t>
            </a:r>
            <a:r>
              <a:rPr lang="en-US" sz="2500" b="1" u="sng" dirty="0" err="1" smtClean="0">
                <a:latin typeface="Times New Roman" pitchFamily="18" charset="0"/>
                <a:cs typeface="Times New Roman" pitchFamily="18" charset="0"/>
                <a:hlinkClick r:id="rId3"/>
              </a:rPr>
              <a:t>ru</a:t>
            </a:r>
            <a:r>
              <a:rPr lang="ru-RU" sz="2500" b="1" dirty="0" smtClean="0">
                <a:latin typeface="Times New Roman" pitchFamily="18" charset="0"/>
                <a:cs typeface="Times New Roman" pitchFamily="18" charset="0"/>
              </a:rPr>
              <a:t>                   </a:t>
            </a:r>
            <a:r>
              <a:rPr lang="en-US" sz="2500" b="1" dirty="0" smtClean="0">
                <a:latin typeface="Times New Roman" pitchFamily="18" charset="0"/>
                <a:cs typeface="Times New Roman" pitchFamily="18" charset="0"/>
              </a:rPr>
              <a:t>www</a:t>
            </a:r>
            <a:r>
              <a:rPr lang="ru-RU"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kleverkirov</a:t>
            </a:r>
            <a:r>
              <a:rPr lang="ru-RU" sz="2500" b="1" dirty="0" smtClean="0">
                <a:latin typeface="Times New Roman" pitchFamily="18" charset="0"/>
                <a:cs typeface="Times New Roman" pitchFamily="18" charset="0"/>
              </a:rPr>
              <a:t>.</a:t>
            </a:r>
            <a:r>
              <a:rPr lang="en-US" sz="2500" b="1" dirty="0" err="1" smtClean="0">
                <a:latin typeface="Times New Roman" pitchFamily="18" charset="0"/>
                <a:cs typeface="Times New Roman" pitchFamily="18" charset="0"/>
              </a:rPr>
              <a:t>ru</a:t>
            </a:r>
            <a:endParaRPr lang="ru-RU" sz="2500" dirty="0" smtClean="0">
              <a:latin typeface="Times New Roman" pitchFamily="18" charset="0"/>
              <a:cs typeface="Times New Roman" pitchFamily="18" charset="0"/>
            </a:endParaRPr>
          </a:p>
        </p:txBody>
      </p:sp>
      <p:sp>
        <p:nvSpPr>
          <p:cNvPr id="4" name="Прямоугольник 3"/>
          <p:cNvSpPr/>
          <p:nvPr/>
        </p:nvSpPr>
        <p:spPr>
          <a:xfrm>
            <a:off x="0" y="3330542"/>
            <a:ext cx="9144000" cy="1815882"/>
          </a:xfrm>
          <a:prstGeom prst="rect">
            <a:avLst/>
          </a:prstGeom>
        </p:spPr>
        <p:txBody>
          <a:bodyPr wrap="square">
            <a:spAutoFit/>
          </a:bodyPr>
          <a:lstStyle/>
          <a:p>
            <a:pPr algn="ctr"/>
            <a:r>
              <a:rPr lang="ru-RU" sz="2800" b="1" i="1" dirty="0" smtClean="0">
                <a:latin typeface="Times New Roman" pitchFamily="18" charset="0"/>
                <a:cs typeface="Times New Roman" pitchFamily="18" charset="0"/>
              </a:rPr>
              <a:t>юрисконсульт, консультант: Черных Алёна Дмитриевна тел. 64-99-98</a:t>
            </a:r>
            <a:endParaRPr lang="ru-RU" sz="2800" b="1" dirty="0" smtClean="0">
              <a:latin typeface="Times New Roman" pitchFamily="18" charset="0"/>
              <a:cs typeface="Times New Roman" pitchFamily="18" charset="0"/>
            </a:endParaRPr>
          </a:p>
          <a:p>
            <a:pPr algn="ctr"/>
            <a:r>
              <a:rPr lang="ru-RU" sz="2800" b="1" i="1" dirty="0" smtClean="0">
                <a:latin typeface="Times New Roman" pitchFamily="18" charset="0"/>
                <a:cs typeface="Times New Roman" pitchFamily="18" charset="0"/>
              </a:rPr>
              <a:t>бухгалтер, консультант: Русских Татьяна Васильевна, тел. 64-01-91</a:t>
            </a:r>
            <a:endParaRPr lang="ru-RU" sz="2800" dirty="0"/>
          </a:p>
        </p:txBody>
      </p:sp>
      <p:sp>
        <p:nvSpPr>
          <p:cNvPr id="5" name="Прямоугольник 4"/>
          <p:cNvSpPr/>
          <p:nvPr/>
        </p:nvSpPr>
        <p:spPr>
          <a:xfrm>
            <a:off x="426518" y="5542473"/>
            <a:ext cx="7902548" cy="830997"/>
          </a:xfrm>
          <a:prstGeom prst="rect">
            <a:avLst/>
          </a:prstGeom>
        </p:spPr>
        <p:txBody>
          <a:bodyPr wrap="none">
            <a:spAutoFit/>
          </a:bodyPr>
          <a:lstStyle/>
          <a:p>
            <a:pPr algn="ctr"/>
            <a:r>
              <a:rPr lang="ru-RU" sz="4800" b="1" dirty="0" smtClean="0">
                <a:latin typeface="Times New Roman" panose="02020603050405020304" pitchFamily="18" charset="0"/>
                <a:cs typeface="Times New Roman" panose="02020603050405020304" pitchFamily="18" charset="0"/>
              </a:rPr>
              <a:t>Благодарим за внимание !!!</a:t>
            </a:r>
            <a:endParaRPr lang="ru-RU" sz="4800" b="1"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kdp63.ru/wp-content/uploads/9/7/c/97c813664c85b3beffa34aa16e91d64b.jpeg"/>
          <p:cNvPicPr>
            <a:picLocks noChangeAspect="1" noChangeArrowheads="1"/>
          </p:cNvPicPr>
          <p:nvPr/>
        </p:nvPicPr>
        <p:blipFill>
          <a:blip r:embed="rId2" cstate="print"/>
          <a:srcRect/>
          <a:stretch>
            <a:fillRect/>
          </a:stretch>
        </p:blipFill>
        <p:spPr bwMode="auto">
          <a:xfrm>
            <a:off x="395536" y="116632"/>
            <a:ext cx="8392432" cy="62861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851920" y="2276872"/>
            <a:ext cx="20882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за две недели истечении</a:t>
            </a:r>
            <a:r>
              <a:rPr kumimoji="0" lang="ru-RU" sz="1200" b="1" i="0" u="none" strike="noStrike" cap="none" normalizeH="0" dirty="0" smtClean="0">
                <a:ln>
                  <a:noFill/>
                </a:ln>
                <a:solidFill>
                  <a:srgbClr val="FF0000"/>
                </a:solidFill>
                <a:effectLst/>
                <a:latin typeface="Calibri" pitchFamily="34" charset="0"/>
                <a:ea typeface="Times New Roman" pitchFamily="18" charset="0"/>
                <a:cs typeface="Times New Roman" pitchFamily="18" charset="0"/>
              </a:rPr>
              <a:t> срока действия сертификата</a:t>
            </a:r>
            <a:r>
              <a:rPr kumimoji="0" lang="ru-RU"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t>
            </a:r>
            <a:r>
              <a:rPr kumimoji="0" lang="en-US"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ru-RU"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нужно выполнить следующие проверки</a:t>
            </a:r>
            <a:endParaRPr kumimoji="0" lang="ru-RU" sz="11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p:txBody>
      </p:sp>
      <p:sp>
        <p:nvSpPr>
          <p:cNvPr id="3" name="Прямоугольник 2"/>
          <p:cNvSpPr/>
          <p:nvPr/>
        </p:nvSpPr>
        <p:spPr>
          <a:xfrm>
            <a:off x="395536" y="4797152"/>
            <a:ext cx="3312368" cy="1754326"/>
          </a:xfrm>
          <a:prstGeom prst="rect">
            <a:avLst/>
          </a:prstGeom>
        </p:spPr>
        <p:txBody>
          <a:bodyPr wrap="square">
            <a:spAutoFit/>
          </a:bodyPr>
          <a:lstStyle/>
          <a:p>
            <a:pPr lvl="0" algn="ctr"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Своевременно обратиться в выбранный </a:t>
            </a:r>
          </a:p>
          <a:p>
            <a:pPr lvl="0" algn="ctr"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УЦ и представить необходимую</a:t>
            </a:r>
          </a:p>
          <a:p>
            <a:pPr lvl="0" algn="ctr"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информацию для продления подписи.</a:t>
            </a:r>
          </a:p>
          <a:p>
            <a:pPr algn="ctr" eaLnBrk="0" fontAlgn="base" hangingPunct="0">
              <a:spcBef>
                <a:spcPct val="0"/>
              </a:spcBef>
              <a:spcAft>
                <a:spcPct val="0"/>
              </a:spcAft>
            </a:pPr>
            <a:r>
              <a:rPr lang="ru-RU" sz="1200" dirty="0" smtClean="0">
                <a:latin typeface="Calibri" pitchFamily="34" charset="0"/>
                <a:ea typeface="Times New Roman" pitchFamily="18" charset="0"/>
                <a:cs typeface="Times New Roman" pitchFamily="18" charset="0"/>
              </a:rPr>
              <a:t>Определиться с подходящим удостоверяющим центром и выбрать ближайшее отделение. </a:t>
            </a:r>
          </a:p>
          <a:p>
            <a:pPr lvl="0" algn="ctr" eaLnBrk="0" fontAlgn="base" hangingPunct="0">
              <a:spcBef>
                <a:spcPct val="0"/>
              </a:spcBef>
              <a:spcAft>
                <a:spcPct val="0"/>
              </a:spcAft>
            </a:pPr>
            <a:r>
              <a:rPr lang="ru-RU" sz="1200" dirty="0" smtClean="0">
                <a:latin typeface="Calibri" pitchFamily="34" charset="0"/>
                <a:ea typeface="Times New Roman" pitchFamily="18" charset="0"/>
                <a:cs typeface="Times New Roman" pitchFamily="18" charset="0"/>
              </a:rPr>
              <a:t>Узнать время посещения, какие данные нужно представить и подготовить документы (</a:t>
            </a:r>
            <a:r>
              <a:rPr lang="ru-RU" sz="1200" dirty="0" smtClean="0"/>
              <a:t>Паспорт; Выписка из СНИЛС; Оплатить счет; Заявление; ИНН)</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4355976" y="5013176"/>
            <a:ext cx="4572000" cy="646331"/>
          </a:xfrm>
          <a:prstGeom prst="rect">
            <a:avLst/>
          </a:prstGeom>
        </p:spPr>
        <p:txBody>
          <a:bodyPr>
            <a:spAutoFit/>
          </a:bodyPr>
          <a:lstStyle/>
          <a:p>
            <a:pPr algn="ct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Срок действия текущего сертификата не истёк, можно будет получить новый сертификат, не посещая удостоверяющий центр.</a:t>
            </a:r>
            <a:b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endParaRPr lang="ru-RU" sz="1200" dirty="0"/>
          </a:p>
        </p:txBody>
      </p:sp>
      <p:sp>
        <p:nvSpPr>
          <p:cNvPr id="5" name="Прямоугольник 4"/>
          <p:cNvSpPr/>
          <p:nvPr/>
        </p:nvSpPr>
        <p:spPr>
          <a:xfrm>
            <a:off x="0" y="0"/>
            <a:ext cx="6804248" cy="1354217"/>
          </a:xfrm>
          <a:prstGeom prst="rect">
            <a:avLst/>
          </a:prstGeom>
        </p:spPr>
        <p:txBody>
          <a:bodyPr wrap="square">
            <a:spAutoFit/>
          </a:bodyPr>
          <a:lstStyle/>
          <a:p>
            <a:pPr algn="ct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Проверить изменения в законодательстве, возможно, что-то изменилось. Например, пользоваться сертификатами квалифицированной электронной подписью (КЭП) сотрудника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юрлица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будет запрещено с 1 сентября 2024 года. В этом случае необходимо быть готовым получить квалифицированный сертификат физического лица и машиночитаемую доверенность (</a:t>
            </a:r>
            <a:r>
              <a:rPr lang="ru-RU" sz="1200" dirty="0" smtClean="0"/>
              <a:t>это </a:t>
            </a:r>
            <a:r>
              <a:rPr lang="ru-RU" sz="1000" b="1" dirty="0" smtClean="0"/>
              <a:t>электронная форма бумажной доверенности, подписанная квалифицированной электронной подписью (КЭП) руководителя организации или индивидуального предпринимателя)</a:t>
            </a:r>
            <a:r>
              <a:rPr lang="ru-RU" sz="1200" dirty="0" smtClean="0"/>
              <a:t>, создается и представляется в файле формата XML)</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если вы собираетесь представлять интересы вашей организации и дальше</a:t>
            </a:r>
            <a:endParaRPr lang="ru-RU" sz="1200" dirty="0"/>
          </a:p>
        </p:txBody>
      </p:sp>
      <p:sp>
        <p:nvSpPr>
          <p:cNvPr id="6" name="Прямоугольник 5"/>
          <p:cNvSpPr/>
          <p:nvPr/>
        </p:nvSpPr>
        <p:spPr>
          <a:xfrm>
            <a:off x="6804248" y="476672"/>
            <a:ext cx="2339752" cy="1200329"/>
          </a:xfrm>
          <a:prstGeom prst="rect">
            <a:avLst/>
          </a:prstGeom>
        </p:spPr>
        <p:txBody>
          <a:bodyPr wrap="square">
            <a:spAutoFit/>
          </a:bodyPr>
          <a:lstStyle/>
          <a:p>
            <a:pPr lvl="0" algn="ctr"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Проверить срок действия сертификата квалифицированной электронной подписи и ориентироваться на его истечение </a:t>
            </a:r>
            <a:endPar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p:txBody>
      </p:sp>
      <p:sp>
        <p:nvSpPr>
          <p:cNvPr id="7" name="Прямоугольник 6"/>
          <p:cNvSpPr/>
          <p:nvPr/>
        </p:nvSpPr>
        <p:spPr>
          <a:xfrm>
            <a:off x="6660232" y="1844824"/>
            <a:ext cx="2483768" cy="1384995"/>
          </a:xfrm>
          <a:prstGeom prst="rect">
            <a:avLst/>
          </a:prstGeom>
        </p:spPr>
        <p:txBody>
          <a:bodyPr wrap="square">
            <a:spAutoFit/>
          </a:bodyPr>
          <a:lstStyle/>
          <a:p>
            <a:pPr lvl="0" algn="ctr"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Убедиться в работоспособности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токена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флешка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 котором хранится ключ электронной подписи. Если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токен</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вышел из строя, то для создания нового сертификата придётся купить новый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токен</a:t>
            </a: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p:txBody>
      </p:sp>
      <p:sp>
        <p:nvSpPr>
          <p:cNvPr id="8" name="Прямоугольник 7"/>
          <p:cNvSpPr/>
          <p:nvPr/>
        </p:nvSpPr>
        <p:spPr>
          <a:xfrm>
            <a:off x="323528" y="2204864"/>
            <a:ext cx="2952328" cy="1754326"/>
          </a:xfrm>
          <a:prstGeom prst="rect">
            <a:avLst/>
          </a:prstGeom>
        </p:spPr>
        <p:txBody>
          <a:bodyPr wrap="square">
            <a:spAutoFit/>
          </a:bodyPr>
          <a:lstStyle/>
          <a:p>
            <a:pPr lvl="0" algn="ctr" eaLnBrk="0" fontAlgn="base" hangingPunct="0">
              <a:spcBef>
                <a:spcPct val="0"/>
              </a:spcBef>
              <a:spcAft>
                <a:spcPct val="0"/>
              </a:spcAf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Проверить корректность работы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криптопровайдера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Возможно, лицензия на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криптопровайдер</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тоже подходит к концу и её нужно обновить. Это относится и к другим программам, которые работают с электронной подписью, если для их работы необходимо приобретать ключи лицензий с ограниченным периодом действия</a:t>
            </a:r>
          </a:p>
        </p:txBody>
      </p:sp>
      <p:cxnSp>
        <p:nvCxnSpPr>
          <p:cNvPr id="10" name="Прямая со стрелкой 9"/>
          <p:cNvCxnSpPr/>
          <p:nvPr/>
        </p:nvCxnSpPr>
        <p:spPr>
          <a:xfrm flipH="1" flipV="1">
            <a:off x="3707904" y="1340768"/>
            <a:ext cx="1008112" cy="72008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5220072" y="1268760"/>
            <a:ext cx="1872208" cy="7920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3347864" y="3429000"/>
            <a:ext cx="1368152" cy="136815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3275856" y="2852936"/>
            <a:ext cx="72008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5796136" y="2828836"/>
            <a:ext cx="720080" cy="241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148064" y="3429000"/>
            <a:ext cx="1008112" cy="151216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descr="https://cf2.ppt-online.org/files2/slide/e/Ew9yz2t6xAilITVLSg5dhYRBC7HpvZk01sbreFUqam/slide-17.jpg"/>
          <p:cNvPicPr>
            <a:picLocks noChangeAspect="1" noChangeArrowheads="1"/>
          </p:cNvPicPr>
          <p:nvPr/>
        </p:nvPicPr>
        <p:blipFill>
          <a:blip r:embed="rId2" cstate="print"/>
          <a:srcRect/>
          <a:stretch>
            <a:fillRect/>
          </a:stretch>
        </p:blipFill>
        <p:spPr bwMode="auto">
          <a:xfrm>
            <a:off x="6516216" y="3356992"/>
            <a:ext cx="2440744" cy="13681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144000" cy="369332"/>
          </a:xfrm>
          <a:prstGeom prst="rect">
            <a:avLst/>
          </a:prstGeom>
        </p:spPr>
        <p:txBody>
          <a:bodyPr wrap="square">
            <a:spAutoFit/>
          </a:bodyPr>
          <a:lstStyle/>
          <a:p>
            <a:pPr algn="ctr"/>
            <a:r>
              <a:rPr lang="ru-RU" b="1" dirty="0" smtClean="0">
                <a:solidFill>
                  <a:srgbClr val="FF0000"/>
                </a:solidFill>
              </a:rPr>
              <a:t>Внесены изменения в закон «Об электронной подписи»</a:t>
            </a:r>
            <a:endParaRPr lang="ru-RU" b="1" dirty="0">
              <a:solidFill>
                <a:srgbClr val="FF0000"/>
              </a:solidFill>
            </a:endParaRPr>
          </a:p>
        </p:txBody>
      </p:sp>
      <p:sp>
        <p:nvSpPr>
          <p:cNvPr id="3" name="Прямоугольник 2"/>
          <p:cNvSpPr/>
          <p:nvPr/>
        </p:nvSpPr>
        <p:spPr>
          <a:xfrm>
            <a:off x="827584" y="908720"/>
            <a:ext cx="8064896" cy="5509200"/>
          </a:xfrm>
          <a:prstGeom prst="rect">
            <a:avLst/>
          </a:prstGeom>
        </p:spPr>
        <p:txBody>
          <a:bodyPr wrap="square">
            <a:spAutoFit/>
          </a:bodyPr>
          <a:lstStyle/>
          <a:p>
            <a:pPr algn="just"/>
            <a:r>
              <a:rPr lang="ru-RU" sz="1400" dirty="0" smtClean="0"/>
              <a:t>	</a:t>
            </a:r>
            <a:r>
              <a:rPr lang="ru-RU" sz="1200" dirty="0" smtClean="0"/>
              <a:t>Федеральным законом </a:t>
            </a:r>
            <a:r>
              <a:rPr lang="ru-RU" sz="1200" dirty="0" smtClean="0">
                <a:hlinkClick r:id="rId2"/>
              </a:rPr>
              <a:t>от 4 августа 2023 № 457-ФЗ</a:t>
            </a:r>
            <a:r>
              <a:rPr lang="ru-RU" sz="1200" dirty="0" smtClean="0"/>
              <a:t> внесены изменения в Федеральный закон </a:t>
            </a:r>
            <a:r>
              <a:rPr lang="ru-RU" sz="1200" dirty="0" smtClean="0">
                <a:hlinkClick r:id="rId3"/>
              </a:rPr>
              <a:t>от 06.04.2011 № 63-ФЗ</a:t>
            </a:r>
            <a:r>
              <a:rPr lang="ru-RU" sz="1200" dirty="0" smtClean="0"/>
              <a:t> «Об электронной подписи». Закон вступает в силу со дня его официального подписания, с 4 августа 2023 года, за исключением некоторых положений, для которых предусмотрен иной порядок применения.</a:t>
            </a:r>
          </a:p>
          <a:p>
            <a:pPr algn="just"/>
            <a:endParaRPr lang="ru-RU" sz="1200" dirty="0" smtClean="0"/>
          </a:p>
          <a:p>
            <a:pPr algn="just"/>
            <a:r>
              <a:rPr lang="ru-RU" sz="1200" dirty="0" smtClean="0"/>
              <a:t>	В частности, до 31 августа 2024 года продлена возможность использования квалифицированных сертификатов сотрудников юридических лиц без предоставления машиночитаемой доверенности (МЧД). Сотрудники юридических лиц могут подписывать документы своим сертификатом после 1 сентября 2023 - до тех пор пока не закончится его срок действия, но не позже, чем до 31 августа 2024 года.  Получить сертификат сотрудника после 1 сентября 2023 года будет невозможно. С этой даты аккредитованные удостоверяющие центры для сотрудников смогут выдавать только сертификаты физического лица. </a:t>
            </a:r>
          </a:p>
          <a:p>
            <a:pPr algn="just"/>
            <a:endParaRPr lang="ru-RU" sz="1200" b="1" dirty="0" smtClean="0"/>
          </a:p>
          <a:p>
            <a:pPr algn="just"/>
            <a:r>
              <a:rPr lang="ru-RU" sz="1200" b="1" dirty="0" smtClean="0"/>
              <a:t>Машиночитаемая доверенность: что это и для чего нужна</a:t>
            </a:r>
          </a:p>
          <a:p>
            <a:r>
              <a:rPr lang="ru-RU" sz="1200" dirty="0" smtClean="0"/>
              <a:t>	С 1 марта 2023 года по 31 августа 2023 года вводится переходный период для начала применения машиночитаемой доверенности. С 1 сентября 2023 года она станет обязательной. До этого времени можно использовать действующие доверенности на сотрудников, выданные до 2023 года.</a:t>
            </a:r>
          </a:p>
          <a:p>
            <a:r>
              <a:rPr lang="ru-RU" sz="1200" dirty="0" smtClean="0"/>
              <a:t>МЧД представляет собой полную копию обычной доверенности, выполненной в цифровом формате. В неё вносится информация о доверенном лице, его обязанностях и полномочиях, а также данные об организации-доверителе, от имени которой он действует. </a:t>
            </a:r>
          </a:p>
          <a:p>
            <a:r>
              <a:rPr lang="ru-RU" sz="1200" dirty="0" smtClean="0"/>
              <a:t>У каждого контролирующего органа будет своя форма МЧД — у ФНС она одна, у Социального фонда и Росстата другая. Машиночитаемая доверенность будет заполняться по специальной форме. Можно использовать форму из бухгалтерской программы (например, 1С). МЧД заверяет руководитель организации или ИП своей электронной подписью. </a:t>
            </a:r>
          </a:p>
          <a:p>
            <a:pPr algn="just"/>
            <a:endParaRPr lang="ru-RU" sz="1200" dirty="0" smtClean="0"/>
          </a:p>
          <a:p>
            <a:pPr algn="just"/>
            <a:endParaRPr lang="ru-RU" sz="1200" dirty="0" smtClean="0"/>
          </a:p>
          <a:p>
            <a:pPr algn="just"/>
            <a:r>
              <a:rPr lang="ru-RU" sz="1200" dirty="0" smtClean="0"/>
              <a:t>	К аккредитованным удостоверяющим центрам предъявляются теперь более строгие требования по размеру собственных средств. Также вводятся квалифицированные сертификаты ключа проверки электронной подписи сроком действия 12 лет, которые могут выдавать аккредитованные удостоверяющие центры. При этом сроки продления не изменились т.к. срок действия закрытого ключа электронной подписи останется неизменным — один год или 15 месяцев.  </a:t>
            </a:r>
            <a:r>
              <a:rPr lang="ru-RU" sz="1400" dirty="0" smtClean="0"/>
              <a:t>	</a:t>
            </a:r>
            <a:endParaRPr lang="ru-RU"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628800"/>
            <a:ext cx="8964488" cy="3062377"/>
          </a:xfrm>
          <a:prstGeom prst="rect">
            <a:avLst/>
          </a:prstGeom>
        </p:spPr>
        <p:txBody>
          <a:bodyPr wrap="square">
            <a:spAutoFit/>
          </a:bodyPr>
          <a:lstStyle/>
          <a:p>
            <a:r>
              <a:rPr lang="ru-RU" sz="1400" dirty="0" smtClean="0"/>
              <a:t>Проверить срок действия электронной подписи (сертификата) можно одним из способов:</a:t>
            </a:r>
          </a:p>
          <a:p>
            <a:endParaRPr lang="ru-RU" sz="1400" dirty="0" smtClean="0"/>
          </a:p>
          <a:p>
            <a:pPr>
              <a:buFontTx/>
              <a:buChar char="-"/>
            </a:pPr>
            <a:r>
              <a:rPr lang="ru-RU" sz="1400" dirty="0" smtClean="0">
                <a:solidFill>
                  <a:srgbClr val="C00000"/>
                </a:solidFill>
              </a:rPr>
              <a:t> В личном кабинете</a:t>
            </a:r>
          </a:p>
          <a:p>
            <a:pPr>
              <a:buFontTx/>
              <a:buChar char="-"/>
            </a:pPr>
            <a:endParaRPr lang="ru-RU" sz="1400" dirty="0" smtClean="0">
              <a:solidFill>
                <a:srgbClr val="C00000"/>
              </a:solidFill>
            </a:endParaRPr>
          </a:p>
          <a:p>
            <a:pPr>
              <a:buFontTx/>
              <a:buChar char="-"/>
            </a:pPr>
            <a:r>
              <a:rPr lang="ru-RU" sz="1400" dirty="0" smtClean="0"/>
              <a:t> </a:t>
            </a:r>
            <a:r>
              <a:rPr lang="ru-RU" sz="1400" dirty="0" smtClean="0">
                <a:solidFill>
                  <a:srgbClr val="C00000"/>
                </a:solidFill>
              </a:rPr>
              <a:t>С помощью </a:t>
            </a:r>
            <a:r>
              <a:rPr lang="ru-RU" sz="1400" dirty="0" err="1" smtClean="0">
                <a:solidFill>
                  <a:srgbClr val="C00000"/>
                </a:solidFill>
              </a:rPr>
              <a:t>КриптоПро</a:t>
            </a:r>
            <a:r>
              <a:rPr lang="en-US" sz="1400" dirty="0" smtClean="0">
                <a:solidFill>
                  <a:srgbClr val="C00000"/>
                </a:solidFill>
              </a:rPr>
              <a:t>CSP </a:t>
            </a:r>
            <a:r>
              <a:rPr lang="en-US" sz="1400" dirty="0" smtClean="0"/>
              <a:t>(</a:t>
            </a:r>
            <a:r>
              <a:rPr lang="ru-RU" sz="1400" b="1" dirty="0" smtClean="0"/>
              <a:t>это</a:t>
            </a:r>
            <a:r>
              <a:rPr lang="ru-RU" sz="1400" dirty="0" smtClean="0"/>
              <a:t> </a:t>
            </a:r>
            <a:r>
              <a:rPr lang="ru-RU" sz="1400" b="1" dirty="0" smtClean="0"/>
              <a:t>программа</a:t>
            </a:r>
            <a:r>
              <a:rPr lang="ru-RU" sz="1400" dirty="0" smtClean="0"/>
              <a:t>, которая позволяет создавать юридически значимую ЭП и проверять ее подлинность в соответствии с Федеральным законом № 63 -ФЗ «Об электронной подписи». Она обеспечивает безопасность и конфиденциальность передачи электронных документов с ЭП. </a:t>
            </a:r>
            <a:r>
              <a:rPr lang="ru-RU" sz="1400" b="1" dirty="0" err="1" smtClean="0"/>
              <a:t>КриптоПро</a:t>
            </a:r>
            <a:r>
              <a:rPr lang="ru-RU" sz="1400" dirty="0" smtClean="0"/>
              <a:t> </a:t>
            </a:r>
            <a:r>
              <a:rPr lang="ru-RU" sz="1400" b="1" dirty="0" smtClean="0"/>
              <a:t>CSP</a:t>
            </a:r>
            <a:r>
              <a:rPr lang="ru-RU" sz="1400" dirty="0" smtClean="0"/>
              <a:t> относят к средствам криптографической защиты данных (СКЗИ). Она полностью соответствует требованиям в специальных </a:t>
            </a:r>
            <a:r>
              <a:rPr lang="ru-RU" sz="1400" dirty="0" err="1" smtClean="0"/>
              <a:t>ГОСТах</a:t>
            </a:r>
            <a:r>
              <a:rPr lang="ru-RU" sz="1400" dirty="0" smtClean="0"/>
              <a:t> и Приказе ФСБ № 66.</a:t>
            </a:r>
          </a:p>
          <a:p>
            <a:pPr>
              <a:buFontTx/>
              <a:buChar char="-"/>
            </a:pPr>
            <a:endParaRPr lang="en-US" sz="1400" dirty="0" smtClean="0"/>
          </a:p>
          <a:p>
            <a:r>
              <a:rPr lang="ru-RU" sz="1400" dirty="0" smtClean="0"/>
              <a:t>- </a:t>
            </a:r>
            <a:r>
              <a:rPr lang="ru-RU" sz="1400" dirty="0" smtClean="0">
                <a:solidFill>
                  <a:srgbClr val="C00000"/>
                </a:solidFill>
              </a:rPr>
              <a:t>Через панель управления </a:t>
            </a:r>
            <a:r>
              <a:rPr lang="ru-RU" sz="1400" dirty="0" err="1" smtClean="0">
                <a:solidFill>
                  <a:srgbClr val="C00000"/>
                </a:solidFill>
              </a:rPr>
              <a:t>Рутокен</a:t>
            </a:r>
            <a:r>
              <a:rPr lang="ru-RU" sz="1400" dirty="0" smtClean="0">
                <a:solidFill>
                  <a:srgbClr val="C00000"/>
                </a:solidFill>
              </a:rPr>
              <a:t> </a:t>
            </a:r>
            <a:r>
              <a:rPr lang="ru-RU" sz="1400" dirty="0" smtClean="0"/>
              <a:t>(это </a:t>
            </a:r>
            <a:r>
              <a:rPr lang="ru-RU" sz="1400" b="1" dirty="0" smtClean="0"/>
              <a:t>программное средство, предназначенное для обслуживания устройств </a:t>
            </a:r>
            <a:r>
              <a:rPr lang="ru-RU" sz="1400" b="1" dirty="0" err="1" smtClean="0"/>
              <a:t>Рутокен</a:t>
            </a:r>
            <a:r>
              <a:rPr lang="ru-RU" sz="1400" b="1" dirty="0" smtClean="0"/>
              <a:t> в операционных системах семейства </a:t>
            </a:r>
            <a:r>
              <a:rPr lang="ru-RU" sz="1400" b="1" dirty="0" err="1" smtClean="0"/>
              <a:t>Microsoft</a:t>
            </a:r>
            <a:r>
              <a:rPr lang="ru-RU" sz="1400" b="1" dirty="0" smtClean="0"/>
              <a:t> </a:t>
            </a:r>
            <a:r>
              <a:rPr lang="ru-RU" sz="1400" b="1" dirty="0" err="1" smtClean="0"/>
              <a:t>Windows</a:t>
            </a:r>
            <a:r>
              <a:rPr lang="ru-RU" sz="1400" dirty="0" smtClean="0"/>
              <a:t>. Панель управления </a:t>
            </a:r>
            <a:r>
              <a:rPr lang="ru-RU" sz="1400" dirty="0" err="1" smtClean="0"/>
              <a:t>Рутокен</a:t>
            </a:r>
            <a:r>
              <a:rPr lang="ru-RU" sz="1400" dirty="0" smtClean="0"/>
              <a:t> устанавливается в системе при установке комплекта «Драйверы </a:t>
            </a:r>
            <a:r>
              <a:rPr lang="ru-RU" sz="1400" dirty="0" err="1" smtClean="0"/>
              <a:t>Рутокен</a:t>
            </a:r>
            <a:r>
              <a:rPr lang="ru-RU" sz="1400" dirty="0" smtClean="0"/>
              <a:t> для </a:t>
            </a:r>
            <a:r>
              <a:rPr lang="ru-RU" sz="1400" dirty="0" err="1" smtClean="0"/>
              <a:t>Windows</a:t>
            </a:r>
            <a:r>
              <a:rPr lang="ru-RU" sz="1400" dirty="0" smtClean="0"/>
              <a:t>»)</a:t>
            </a:r>
          </a:p>
          <a:p>
            <a:pPr>
              <a:buFontTx/>
              <a:buChar char="-"/>
            </a:pPr>
            <a:endParaRPr lang="ru-RU" sz="1100" dirty="0" smtClean="0"/>
          </a:p>
        </p:txBody>
      </p:sp>
      <p:sp>
        <p:nvSpPr>
          <p:cNvPr id="4" name="Прямоугольник 3"/>
          <p:cNvSpPr/>
          <p:nvPr/>
        </p:nvSpPr>
        <p:spPr>
          <a:xfrm>
            <a:off x="0" y="188640"/>
            <a:ext cx="9144000" cy="1200329"/>
          </a:xfrm>
          <a:prstGeom prst="rect">
            <a:avLst/>
          </a:prstGeom>
        </p:spPr>
        <p:txBody>
          <a:bodyPr wrap="square">
            <a:spAutoFit/>
          </a:bodyPr>
          <a:lstStyle/>
          <a:p>
            <a:pPr lvl="0" algn="ctr" eaLnBrk="0" fontAlgn="base" hangingPunct="0">
              <a:spcBef>
                <a:spcPct val="0"/>
              </a:spcBef>
              <a:spcAft>
                <a:spcPct val="0"/>
              </a:spcAft>
            </a:pPr>
            <a:r>
              <a:rPr lang="ru-RU" dirty="0" smtClean="0">
                <a:solidFill>
                  <a:srgbClr val="FF0000"/>
                </a:solidFill>
                <a:latin typeface="Calibri" pitchFamily="34" charset="0"/>
                <a:ea typeface="Times New Roman" pitchFamily="18" charset="0"/>
                <a:cs typeface="Times New Roman" pitchFamily="18" charset="0"/>
              </a:rPr>
              <a:t>Проверить срок действия сертификата квалифицированной электронной подписи и ориентироваться на его истечение</a:t>
            </a:r>
          </a:p>
          <a:p>
            <a:pPr lvl="0" algn="ctr" eaLnBrk="0" fontAlgn="base" hangingPunct="0">
              <a:spcBef>
                <a:spcPct val="0"/>
              </a:spcBef>
              <a:spcAft>
                <a:spcPct val="0"/>
              </a:spcAft>
            </a:pPr>
            <a:endParaRPr lang="ru-RU" dirty="0" smtClean="0">
              <a:solidFill>
                <a:srgbClr val="FF0000"/>
              </a:solidFill>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solidFill>
                <a:srgbClr val="FF0000"/>
              </a:solidFill>
              <a:latin typeface="Calibri" pitchFamily="34" charset="0"/>
              <a:ea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ervices.kontur.ru/Files/Modules/Article/38807i/Srok_dejstviya_1.png?">
            <a:hlinkClick r:id="rId2"/>
          </p:cNvPr>
          <p:cNvPicPr>
            <a:picLocks noChangeAspect="1" noChangeArrowheads="1"/>
          </p:cNvPicPr>
          <p:nvPr/>
        </p:nvPicPr>
        <p:blipFill>
          <a:blip r:embed="rId3" cstate="print"/>
          <a:srcRect/>
          <a:stretch>
            <a:fillRect/>
          </a:stretch>
        </p:blipFill>
        <p:spPr bwMode="auto">
          <a:xfrm>
            <a:off x="1547664" y="1844824"/>
            <a:ext cx="6408712" cy="5013176"/>
          </a:xfrm>
          <a:prstGeom prst="rect">
            <a:avLst/>
          </a:prstGeom>
          <a:noFill/>
        </p:spPr>
      </p:pic>
      <p:sp>
        <p:nvSpPr>
          <p:cNvPr id="3" name="Прямоугольник 2"/>
          <p:cNvSpPr/>
          <p:nvPr/>
        </p:nvSpPr>
        <p:spPr>
          <a:xfrm>
            <a:off x="3275856" y="332656"/>
            <a:ext cx="2119298" cy="369332"/>
          </a:xfrm>
          <a:prstGeom prst="rect">
            <a:avLst/>
          </a:prstGeom>
        </p:spPr>
        <p:txBody>
          <a:bodyPr wrap="none">
            <a:spAutoFit/>
          </a:bodyPr>
          <a:lstStyle/>
          <a:p>
            <a:pPr algn="ctr"/>
            <a:r>
              <a:rPr lang="ru-RU" b="1" dirty="0" smtClean="0"/>
              <a:t>В личном кабинете</a:t>
            </a:r>
          </a:p>
        </p:txBody>
      </p:sp>
      <p:sp>
        <p:nvSpPr>
          <p:cNvPr id="4" name="Прямоугольник 3"/>
          <p:cNvSpPr/>
          <p:nvPr/>
        </p:nvSpPr>
        <p:spPr>
          <a:xfrm>
            <a:off x="2051720" y="836712"/>
            <a:ext cx="4572000" cy="954107"/>
          </a:xfrm>
          <a:prstGeom prst="rect">
            <a:avLst/>
          </a:prstGeom>
        </p:spPr>
        <p:txBody>
          <a:bodyPr>
            <a:spAutoFit/>
          </a:bodyPr>
          <a:lstStyle/>
          <a:p>
            <a:r>
              <a:rPr lang="ru-RU" sz="1400" dirty="0" smtClean="0"/>
              <a:t>1. Зайдите в </a:t>
            </a:r>
            <a:r>
              <a:rPr lang="ru-RU" sz="1400" dirty="0" smtClean="0">
                <a:hlinkClick r:id="rId4"/>
              </a:rPr>
              <a:t>Личный кабинет удостоверяющего центра</a:t>
            </a:r>
            <a:r>
              <a:rPr lang="ru-RU" sz="1400" dirty="0" smtClean="0"/>
              <a:t>.</a:t>
            </a:r>
          </a:p>
          <a:p>
            <a:r>
              <a:rPr lang="ru-RU" sz="1400" dirty="0" smtClean="0"/>
              <a:t>2. Перейдите на вкладку «Действующие». В столбце «Действует до» будет указан срок действия электронной подписи.  </a:t>
            </a:r>
            <a:endParaRPr lang="ru-RU"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64704"/>
            <a:ext cx="2736304" cy="954107"/>
          </a:xfrm>
          <a:prstGeom prst="rect">
            <a:avLst/>
          </a:prstGeom>
        </p:spPr>
        <p:txBody>
          <a:bodyPr wrap="square">
            <a:spAutoFit/>
          </a:bodyPr>
          <a:lstStyle/>
          <a:p>
            <a:r>
              <a:rPr lang="ru-RU" sz="1400" dirty="0" smtClean="0"/>
              <a:t>1. Запустите </a:t>
            </a:r>
            <a:r>
              <a:rPr lang="ru-RU" sz="1400" dirty="0" err="1" smtClean="0"/>
              <a:t>КриптоПро</a:t>
            </a:r>
            <a:r>
              <a:rPr lang="ru-RU" sz="1400" dirty="0" smtClean="0"/>
              <a:t> CSP. Для этого откройте меню «Пуск» </a:t>
            </a:r>
            <a:r>
              <a:rPr lang="ru-RU" sz="1400" dirty="0" smtClean="0">
                <a:solidFill>
                  <a:srgbClr val="FF0000"/>
                </a:solidFill>
              </a:rPr>
              <a:t>→</a:t>
            </a:r>
            <a:r>
              <a:rPr lang="ru-RU" sz="1400" dirty="0" smtClean="0"/>
              <a:t> «Панель управления» </a:t>
            </a:r>
            <a:r>
              <a:rPr lang="ru-RU" sz="1400" dirty="0" smtClean="0">
                <a:solidFill>
                  <a:srgbClr val="FF0000"/>
                </a:solidFill>
              </a:rPr>
              <a:t>→</a:t>
            </a:r>
            <a:r>
              <a:rPr lang="ru-RU" sz="1400" dirty="0" smtClean="0"/>
              <a:t> «</a:t>
            </a:r>
            <a:r>
              <a:rPr lang="ru-RU" sz="1400" dirty="0" err="1" smtClean="0"/>
              <a:t>КриптоПро</a:t>
            </a:r>
            <a:r>
              <a:rPr lang="ru-RU" sz="1400" dirty="0" smtClean="0"/>
              <a:t> CSP».</a:t>
            </a:r>
          </a:p>
        </p:txBody>
      </p:sp>
      <p:sp>
        <p:nvSpPr>
          <p:cNvPr id="3" name="Прямоугольник 2"/>
          <p:cNvSpPr/>
          <p:nvPr/>
        </p:nvSpPr>
        <p:spPr>
          <a:xfrm>
            <a:off x="3275856" y="188640"/>
            <a:ext cx="2933495" cy="369332"/>
          </a:xfrm>
          <a:prstGeom prst="rect">
            <a:avLst/>
          </a:prstGeom>
        </p:spPr>
        <p:txBody>
          <a:bodyPr wrap="none">
            <a:spAutoFit/>
          </a:bodyPr>
          <a:lstStyle/>
          <a:p>
            <a:r>
              <a:rPr lang="ru-RU" b="1" dirty="0" smtClean="0"/>
              <a:t>С помощью </a:t>
            </a:r>
            <a:r>
              <a:rPr lang="ru-RU" b="1" dirty="0" err="1" smtClean="0"/>
              <a:t>КриптоПро</a:t>
            </a:r>
            <a:r>
              <a:rPr lang="ru-RU" b="1" dirty="0" smtClean="0"/>
              <a:t> CSP</a:t>
            </a:r>
          </a:p>
        </p:txBody>
      </p:sp>
      <p:pic>
        <p:nvPicPr>
          <p:cNvPr id="24578" name="Picture 2" descr="https://services.kontur.ru/Files/Modules/Article/38807i/Prosmotret_sertifikaty_v_kontejnere.png"/>
          <p:cNvPicPr>
            <a:picLocks noChangeAspect="1" noChangeArrowheads="1"/>
          </p:cNvPicPr>
          <p:nvPr/>
        </p:nvPicPr>
        <p:blipFill>
          <a:blip r:embed="rId2" cstate="print"/>
          <a:srcRect/>
          <a:stretch>
            <a:fillRect/>
          </a:stretch>
        </p:blipFill>
        <p:spPr bwMode="auto">
          <a:xfrm>
            <a:off x="4067944" y="764704"/>
            <a:ext cx="4495800" cy="5129412"/>
          </a:xfrm>
          <a:prstGeom prst="rect">
            <a:avLst/>
          </a:prstGeom>
          <a:noFill/>
        </p:spPr>
      </p:pic>
      <p:sp>
        <p:nvSpPr>
          <p:cNvPr id="5" name="Прямоугольник 4"/>
          <p:cNvSpPr/>
          <p:nvPr/>
        </p:nvSpPr>
        <p:spPr>
          <a:xfrm>
            <a:off x="539552" y="2924944"/>
            <a:ext cx="3078088" cy="523220"/>
          </a:xfrm>
          <a:prstGeom prst="rect">
            <a:avLst/>
          </a:prstGeom>
        </p:spPr>
        <p:txBody>
          <a:bodyPr wrap="square">
            <a:spAutoFit/>
          </a:bodyPr>
          <a:lstStyle/>
          <a:p>
            <a:r>
              <a:rPr lang="ru-RU" sz="1400" dirty="0" smtClean="0"/>
              <a:t>3. Нажмите «Просмотреть сертификаты в контейнере» </a:t>
            </a:r>
            <a:endParaRPr lang="ru-RU" sz="1400" dirty="0"/>
          </a:p>
        </p:txBody>
      </p:sp>
      <p:sp>
        <p:nvSpPr>
          <p:cNvPr id="6" name="Прямоугольник 5"/>
          <p:cNvSpPr/>
          <p:nvPr/>
        </p:nvSpPr>
        <p:spPr>
          <a:xfrm>
            <a:off x="467544" y="2060848"/>
            <a:ext cx="2405026" cy="523220"/>
          </a:xfrm>
          <a:prstGeom prst="rect">
            <a:avLst/>
          </a:prstGeom>
        </p:spPr>
        <p:txBody>
          <a:bodyPr wrap="square">
            <a:spAutoFit/>
          </a:bodyPr>
          <a:lstStyle/>
          <a:p>
            <a:r>
              <a:rPr lang="ru-RU" sz="1400" dirty="0" smtClean="0"/>
              <a:t>2. Перейдите на вкладку «Сервис».</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188640"/>
            <a:ext cx="3275856" cy="523220"/>
          </a:xfrm>
          <a:prstGeom prst="rect">
            <a:avLst/>
          </a:prstGeom>
        </p:spPr>
        <p:txBody>
          <a:bodyPr wrap="square">
            <a:spAutoFit/>
          </a:bodyPr>
          <a:lstStyle/>
          <a:p>
            <a:r>
              <a:rPr lang="ru-RU" sz="1400" dirty="0" smtClean="0"/>
              <a:t>4. В открывшемся окне нажмите «Обзор». </a:t>
            </a:r>
            <a:endParaRPr lang="ru-RU" sz="1400" dirty="0"/>
          </a:p>
        </p:txBody>
      </p:sp>
      <p:pic>
        <p:nvPicPr>
          <p:cNvPr id="25602" name="Picture 2" descr="https://services.kontur.ru/Files/Modules/Article/38807i/Sertifikaty_v_kontejnere.png"/>
          <p:cNvPicPr>
            <a:picLocks noChangeAspect="1" noChangeArrowheads="1"/>
          </p:cNvPicPr>
          <p:nvPr/>
        </p:nvPicPr>
        <p:blipFill>
          <a:blip r:embed="rId2" cstate="print"/>
          <a:srcRect/>
          <a:stretch>
            <a:fillRect/>
          </a:stretch>
        </p:blipFill>
        <p:spPr bwMode="auto">
          <a:xfrm>
            <a:off x="1547664" y="980728"/>
            <a:ext cx="5543550" cy="446722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1009</Words>
  <Application>Microsoft Office PowerPoint</Application>
  <PresentationFormat>Экран (4:3)</PresentationFormat>
  <Paragraphs>124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продлить сертификат ключа ЭЦП</dc:title>
  <dc:creator>Владелец</dc:creator>
  <cp:lastModifiedBy>Владелец</cp:lastModifiedBy>
  <cp:revision>55</cp:revision>
  <dcterms:created xsi:type="dcterms:W3CDTF">2024-02-20T10:26:25Z</dcterms:created>
  <dcterms:modified xsi:type="dcterms:W3CDTF">2024-02-28T07:20:51Z</dcterms:modified>
</cp:coreProperties>
</file>