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75" r:id="rId3"/>
    <p:sldId id="259" r:id="rId4"/>
    <p:sldId id="279" r:id="rId5"/>
    <p:sldId id="277" r:id="rId6"/>
    <p:sldId id="258" r:id="rId7"/>
    <p:sldId id="261" r:id="rId8"/>
    <p:sldId id="280" r:id="rId9"/>
    <p:sldId id="278"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718" autoAdjust="0"/>
  </p:normalViewPr>
  <p:slideViewPr>
    <p:cSldViewPr>
      <p:cViewPr varScale="1">
        <p:scale>
          <a:sx n="107" d="100"/>
          <a:sy n="107" d="100"/>
        </p:scale>
        <p:origin x="1740" y="102"/>
      </p:cViewPr>
      <p:guideLst>
        <p:guide orient="horz" pos="2160"/>
        <p:guide pos="2880"/>
      </p:guideLst>
    </p:cSldViewPr>
  </p:slideViewPr>
  <p:outlineViewPr>
    <p:cViewPr>
      <p:scale>
        <a:sx n="33" d="100"/>
        <a:sy n="33" d="100"/>
      </p:scale>
      <p:origin x="0" y="2565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350849-2030-40F0-95C0-50E2BD1BBB8D}" type="datetimeFigureOut">
              <a:rPr lang="ru-RU" smtClean="0"/>
              <a:pPr/>
              <a:t>11.02.2025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B59C49-B4F3-4923-99FD-FC6DB89C76C2}" type="slidenum">
              <a:rPr lang="ru-RU" smtClean="0"/>
              <a:pPr/>
              <a:t>‹#›</a:t>
            </a:fld>
            <a:endParaRPr lang="ru-RU"/>
          </a:p>
        </p:txBody>
      </p:sp>
    </p:spTree>
    <p:extLst>
      <p:ext uri="{BB962C8B-B14F-4D97-AF65-F5344CB8AC3E}">
        <p14:creationId xmlns:p14="http://schemas.microsoft.com/office/powerpoint/2010/main" val="3538802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68E43CF8-AA2A-4957-BD02-952917A6174F}" type="datetimeFigureOut">
              <a:rPr lang="ru-RU" smtClean="0"/>
              <a:pPr/>
              <a:t>11.02.2025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EF07A1-D9B2-4316-B4AE-5C9BF9D14C47}" type="slidenum">
              <a:rPr lang="ru-RU" smtClean="0"/>
              <a:pPr/>
              <a:t>‹#›</a:t>
            </a:fld>
            <a:endParaRPr lang="ru-RU"/>
          </a:p>
        </p:txBody>
      </p:sp>
    </p:spTree>
    <p:extLst>
      <p:ext uri="{BB962C8B-B14F-4D97-AF65-F5344CB8AC3E}">
        <p14:creationId xmlns:p14="http://schemas.microsoft.com/office/powerpoint/2010/main" val="2177392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8E43CF8-AA2A-4957-BD02-952917A6174F}" type="datetimeFigureOut">
              <a:rPr lang="ru-RU" smtClean="0"/>
              <a:pPr/>
              <a:t>11.02.2025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EF07A1-D9B2-4316-B4AE-5C9BF9D14C47}" type="slidenum">
              <a:rPr lang="ru-RU" smtClean="0"/>
              <a:pPr/>
              <a:t>‹#›</a:t>
            </a:fld>
            <a:endParaRPr lang="ru-RU"/>
          </a:p>
        </p:txBody>
      </p:sp>
    </p:spTree>
    <p:extLst>
      <p:ext uri="{BB962C8B-B14F-4D97-AF65-F5344CB8AC3E}">
        <p14:creationId xmlns:p14="http://schemas.microsoft.com/office/powerpoint/2010/main" val="2380877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8E43CF8-AA2A-4957-BD02-952917A6174F}" type="datetimeFigureOut">
              <a:rPr lang="ru-RU" smtClean="0"/>
              <a:pPr/>
              <a:t>11.02.2025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EF07A1-D9B2-4316-B4AE-5C9BF9D14C47}" type="slidenum">
              <a:rPr lang="ru-RU" smtClean="0"/>
              <a:pPr/>
              <a:t>‹#›</a:t>
            </a:fld>
            <a:endParaRPr lang="ru-RU"/>
          </a:p>
        </p:txBody>
      </p:sp>
    </p:spTree>
    <p:extLst>
      <p:ext uri="{BB962C8B-B14F-4D97-AF65-F5344CB8AC3E}">
        <p14:creationId xmlns:p14="http://schemas.microsoft.com/office/powerpoint/2010/main" val="327738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8E43CF8-AA2A-4957-BD02-952917A6174F}" type="datetimeFigureOut">
              <a:rPr lang="ru-RU" smtClean="0"/>
              <a:pPr/>
              <a:t>11.02.2025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EF07A1-D9B2-4316-B4AE-5C9BF9D14C47}" type="slidenum">
              <a:rPr lang="ru-RU" smtClean="0"/>
              <a:pPr/>
              <a:t>‹#›</a:t>
            </a:fld>
            <a:endParaRPr lang="ru-RU"/>
          </a:p>
        </p:txBody>
      </p:sp>
    </p:spTree>
    <p:extLst>
      <p:ext uri="{BB962C8B-B14F-4D97-AF65-F5344CB8AC3E}">
        <p14:creationId xmlns:p14="http://schemas.microsoft.com/office/powerpoint/2010/main" val="1514087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68E43CF8-AA2A-4957-BD02-952917A6174F}" type="datetimeFigureOut">
              <a:rPr lang="ru-RU" smtClean="0"/>
              <a:pPr/>
              <a:t>11.02.2025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EF07A1-D9B2-4316-B4AE-5C9BF9D14C47}" type="slidenum">
              <a:rPr lang="ru-RU" smtClean="0"/>
              <a:pPr/>
              <a:t>‹#›</a:t>
            </a:fld>
            <a:endParaRPr lang="ru-RU"/>
          </a:p>
        </p:txBody>
      </p:sp>
    </p:spTree>
    <p:extLst>
      <p:ext uri="{BB962C8B-B14F-4D97-AF65-F5344CB8AC3E}">
        <p14:creationId xmlns:p14="http://schemas.microsoft.com/office/powerpoint/2010/main" val="2618441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68E43CF8-AA2A-4957-BD02-952917A6174F}" type="datetimeFigureOut">
              <a:rPr lang="ru-RU" smtClean="0"/>
              <a:pPr/>
              <a:t>11.02.2025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3EF07A1-D9B2-4316-B4AE-5C9BF9D14C47}" type="slidenum">
              <a:rPr lang="ru-RU" smtClean="0"/>
              <a:pPr/>
              <a:t>‹#›</a:t>
            </a:fld>
            <a:endParaRPr lang="ru-RU"/>
          </a:p>
        </p:txBody>
      </p:sp>
    </p:spTree>
    <p:extLst>
      <p:ext uri="{BB962C8B-B14F-4D97-AF65-F5344CB8AC3E}">
        <p14:creationId xmlns:p14="http://schemas.microsoft.com/office/powerpoint/2010/main" val="1508349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68E43CF8-AA2A-4957-BD02-952917A6174F}" type="datetimeFigureOut">
              <a:rPr lang="ru-RU" smtClean="0"/>
              <a:pPr/>
              <a:t>11.02.2025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3EF07A1-D9B2-4316-B4AE-5C9BF9D14C47}" type="slidenum">
              <a:rPr lang="ru-RU" smtClean="0"/>
              <a:pPr/>
              <a:t>‹#›</a:t>
            </a:fld>
            <a:endParaRPr lang="ru-RU"/>
          </a:p>
        </p:txBody>
      </p:sp>
    </p:spTree>
    <p:extLst>
      <p:ext uri="{BB962C8B-B14F-4D97-AF65-F5344CB8AC3E}">
        <p14:creationId xmlns:p14="http://schemas.microsoft.com/office/powerpoint/2010/main" val="184041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68E43CF8-AA2A-4957-BD02-952917A6174F}" type="datetimeFigureOut">
              <a:rPr lang="ru-RU" smtClean="0"/>
              <a:pPr/>
              <a:t>11.02.2025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3EF07A1-D9B2-4316-B4AE-5C9BF9D14C47}" type="slidenum">
              <a:rPr lang="ru-RU" smtClean="0"/>
              <a:pPr/>
              <a:t>‹#›</a:t>
            </a:fld>
            <a:endParaRPr lang="ru-RU"/>
          </a:p>
        </p:txBody>
      </p:sp>
    </p:spTree>
    <p:extLst>
      <p:ext uri="{BB962C8B-B14F-4D97-AF65-F5344CB8AC3E}">
        <p14:creationId xmlns:p14="http://schemas.microsoft.com/office/powerpoint/2010/main" val="2785125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8E43CF8-AA2A-4957-BD02-952917A6174F}" type="datetimeFigureOut">
              <a:rPr lang="ru-RU" smtClean="0"/>
              <a:pPr/>
              <a:t>11.02.2025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3EF07A1-D9B2-4316-B4AE-5C9BF9D14C47}" type="slidenum">
              <a:rPr lang="ru-RU" smtClean="0"/>
              <a:pPr/>
              <a:t>‹#›</a:t>
            </a:fld>
            <a:endParaRPr lang="ru-RU"/>
          </a:p>
        </p:txBody>
      </p:sp>
    </p:spTree>
    <p:extLst>
      <p:ext uri="{BB962C8B-B14F-4D97-AF65-F5344CB8AC3E}">
        <p14:creationId xmlns:p14="http://schemas.microsoft.com/office/powerpoint/2010/main" val="219587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68E43CF8-AA2A-4957-BD02-952917A6174F}" type="datetimeFigureOut">
              <a:rPr lang="ru-RU" smtClean="0"/>
              <a:pPr/>
              <a:t>11.02.2025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3EF07A1-D9B2-4316-B4AE-5C9BF9D14C47}" type="slidenum">
              <a:rPr lang="ru-RU" smtClean="0"/>
              <a:pPr/>
              <a:t>‹#›</a:t>
            </a:fld>
            <a:endParaRPr lang="ru-RU"/>
          </a:p>
        </p:txBody>
      </p:sp>
    </p:spTree>
    <p:extLst>
      <p:ext uri="{BB962C8B-B14F-4D97-AF65-F5344CB8AC3E}">
        <p14:creationId xmlns:p14="http://schemas.microsoft.com/office/powerpoint/2010/main" val="1900202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68E43CF8-AA2A-4957-BD02-952917A6174F}" type="datetimeFigureOut">
              <a:rPr lang="ru-RU" smtClean="0"/>
              <a:pPr/>
              <a:t>11.02.2025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3EF07A1-D9B2-4316-B4AE-5C9BF9D14C47}" type="slidenum">
              <a:rPr lang="ru-RU" smtClean="0"/>
              <a:pPr/>
              <a:t>‹#›</a:t>
            </a:fld>
            <a:endParaRPr lang="ru-RU"/>
          </a:p>
        </p:txBody>
      </p:sp>
    </p:spTree>
    <p:extLst>
      <p:ext uri="{BB962C8B-B14F-4D97-AF65-F5344CB8AC3E}">
        <p14:creationId xmlns:p14="http://schemas.microsoft.com/office/powerpoint/2010/main" val="1554141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E43CF8-AA2A-4957-BD02-952917A6174F}" type="datetimeFigureOut">
              <a:rPr lang="ru-RU" smtClean="0"/>
              <a:pPr/>
              <a:t>11.02.2025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EF07A1-D9B2-4316-B4AE-5C9BF9D14C47}" type="slidenum">
              <a:rPr lang="ru-RU" smtClean="0"/>
              <a:pPr/>
              <a:t>‹#›</a:t>
            </a:fld>
            <a:endParaRPr lang="ru-RU"/>
          </a:p>
        </p:txBody>
      </p:sp>
    </p:spTree>
    <p:extLst>
      <p:ext uri="{BB962C8B-B14F-4D97-AF65-F5344CB8AC3E}">
        <p14:creationId xmlns:p14="http://schemas.microsoft.com/office/powerpoint/2010/main" val="1504529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login.consultant.ru/link/?req=doc&amp;base=LAW&amp;n=482651&amp;date=10.02.2025"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mailto:kleverkirov@mail.ru" TargetMode="External"/><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988840"/>
            <a:ext cx="9144000" cy="864096"/>
          </a:xfrm>
        </p:spPr>
        <p:txBody>
          <a:bodyPr>
            <a:normAutofit/>
          </a:bodyPr>
          <a:lstStyle/>
          <a:p>
            <a:r>
              <a:rPr lang="ru-RU" sz="2000" b="1" dirty="0">
                <a:latin typeface="Times New Roman" panose="02020603050405020304" pitchFamily="18" charset="0"/>
                <a:cs typeface="Times New Roman" panose="02020603050405020304" pitchFamily="18" charset="0"/>
              </a:rPr>
              <a:t>Меры государственной поддержки сельскохозяйственным потребительским кооперативам</a:t>
            </a:r>
            <a:endParaRPr lang="ru-RU" sz="2800" b="1" dirty="0">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79373"/>
            <a:ext cx="1296144" cy="1178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5797"/>
          <a:stretch>
            <a:fillRect/>
          </a:stretch>
        </p:blipFill>
        <p:spPr bwMode="auto">
          <a:xfrm>
            <a:off x="2699792" y="3861048"/>
            <a:ext cx="4680520" cy="2376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3059" y="98507"/>
            <a:ext cx="2342355" cy="1196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491880" y="6261382"/>
            <a:ext cx="2160240" cy="369332"/>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г. Киров, 2025 год </a:t>
            </a:r>
          </a:p>
        </p:txBody>
      </p:sp>
      <p:sp>
        <p:nvSpPr>
          <p:cNvPr id="9" name="Прямоугольник 8"/>
          <p:cNvSpPr/>
          <p:nvPr/>
        </p:nvSpPr>
        <p:spPr>
          <a:xfrm>
            <a:off x="1691680" y="0"/>
            <a:ext cx="5760640" cy="923330"/>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Центр компетенций в сфере сельскохозяйственной кооперации и поддержки фермеров Кировской области</a:t>
            </a:r>
          </a:p>
        </p:txBody>
      </p:sp>
      <p:pic>
        <p:nvPicPr>
          <p:cNvPr id="10" name="Picture 3" descr="http://dsx-kirov.ru/images/header-gerb.png"/>
          <p:cNvPicPr>
            <a:picLocks noChangeAspect="1" noChangeArrowheads="1"/>
          </p:cNvPicPr>
          <p:nvPr/>
        </p:nvPicPr>
        <p:blipFill>
          <a:blip r:embed="rId5" cstate="print"/>
          <a:srcRect/>
          <a:stretch>
            <a:fillRect/>
          </a:stretch>
        </p:blipFill>
        <p:spPr bwMode="auto">
          <a:xfrm>
            <a:off x="0" y="-179388"/>
            <a:ext cx="1647825" cy="2019301"/>
          </a:xfrm>
          <a:prstGeom prst="rect">
            <a:avLst/>
          </a:prstGeom>
          <a:noFill/>
        </p:spPr>
      </p:pic>
      <p:pic>
        <p:nvPicPr>
          <p:cNvPr id="11" name="Picture 812" descr="https://static1.bigstockphoto.com/1/7/2/large1500/271970413.jpg"/>
          <p:cNvPicPr>
            <a:picLocks noChangeAspect="1" noChangeArrowheads="1"/>
          </p:cNvPicPr>
          <p:nvPr/>
        </p:nvPicPr>
        <p:blipFill>
          <a:blip r:embed="rId6" cstate="print"/>
          <a:srcRect r="-89" b="10042"/>
          <a:stretch>
            <a:fillRect/>
          </a:stretch>
        </p:blipFill>
        <p:spPr bwMode="auto">
          <a:xfrm>
            <a:off x="3995936" y="908720"/>
            <a:ext cx="1312549" cy="1084280"/>
          </a:xfrm>
          <a:prstGeom prst="rect">
            <a:avLst/>
          </a:prstGeom>
          <a:noFill/>
          <a:ln w="9525">
            <a:noFill/>
            <a:miter lim="800000"/>
            <a:headEnd/>
            <a:tailEnd/>
          </a:ln>
        </p:spPr>
      </p:pic>
      <p:sp>
        <p:nvSpPr>
          <p:cNvPr id="12" name="TextBox 11"/>
          <p:cNvSpPr txBox="1"/>
          <p:nvPr/>
        </p:nvSpPr>
        <p:spPr>
          <a:xfrm>
            <a:off x="1" y="2780928"/>
            <a:ext cx="9144000" cy="861774"/>
          </a:xfrm>
          <a:prstGeom prst="rect">
            <a:avLst/>
          </a:prstGeom>
          <a:noFill/>
        </p:spPr>
        <p:txBody>
          <a:bodyPr wrap="square" rtlCol="0">
            <a:spAutoFit/>
          </a:bodyPr>
          <a:lstStyle/>
          <a:p>
            <a:pPr algn="ctr"/>
            <a:r>
              <a:rPr lang="ru-RU" sz="2500" b="1" dirty="0">
                <a:solidFill>
                  <a:srgbClr val="7030A0"/>
                </a:solidFill>
                <a:latin typeface="Times New Roman" pitchFamily="18" charset="0"/>
                <a:cs typeface="Times New Roman" pitchFamily="18" charset="0"/>
              </a:rPr>
              <a:t>ГРАНТ НА РАЗВИТИЕ МАТЕРИАЛЬНО-ТЕХНИЧЕСКОЙ БАЗЫ</a:t>
            </a:r>
          </a:p>
        </p:txBody>
      </p:sp>
    </p:spTree>
    <p:extLst>
      <p:ext uri="{BB962C8B-B14F-4D97-AF65-F5344CB8AC3E}">
        <p14:creationId xmlns:p14="http://schemas.microsoft.com/office/powerpoint/2010/main" val="628708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861944"/>
            <a:ext cx="9144000" cy="369332"/>
          </a:xfrm>
          <a:prstGeom prst="rect">
            <a:avLst/>
          </a:prstGeom>
          <a:noFill/>
        </p:spPr>
        <p:txBody>
          <a:bodyPr wrap="square" rtlCol="0">
            <a:spAutoFit/>
          </a:bodyPr>
          <a:lstStyle/>
          <a:p>
            <a:endParaRPr lang="ru-RU" dirty="0"/>
          </a:p>
        </p:txBody>
      </p:sp>
      <p:pic>
        <p:nvPicPr>
          <p:cNvPr id="54274" name="Picture 2" descr="https://rbsmi.ru/upload/iblock/f61/f612043aa9d8ab73ec0321cd0847c865.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1" name="TextBox 10"/>
          <p:cNvSpPr txBox="1"/>
          <p:nvPr/>
        </p:nvSpPr>
        <p:spPr>
          <a:xfrm>
            <a:off x="2343150" y="215900"/>
            <a:ext cx="6621338" cy="553998"/>
          </a:xfrm>
          <a:prstGeom prst="rect">
            <a:avLst/>
          </a:prstGeom>
          <a:noFill/>
        </p:spPr>
        <p:txBody>
          <a:bodyPr wrap="square" rtlCol="0">
            <a:spAutoFit/>
          </a:bodyPr>
          <a:lstStyle/>
          <a:p>
            <a:r>
              <a:rPr lang="ru-RU" sz="3000" b="1" dirty="0">
                <a:latin typeface="Times New Roman" pitchFamily="18" charset="0"/>
                <a:cs typeface="Times New Roman" pitchFamily="18" charset="0"/>
              </a:rPr>
              <a:t>НОРМАТИВНО-ПРАВОВАЯ БАЗА</a:t>
            </a:r>
          </a:p>
        </p:txBody>
      </p:sp>
      <p:sp>
        <p:nvSpPr>
          <p:cNvPr id="15" name="TextBox 14"/>
          <p:cNvSpPr txBox="1"/>
          <p:nvPr/>
        </p:nvSpPr>
        <p:spPr>
          <a:xfrm>
            <a:off x="0" y="1181101"/>
            <a:ext cx="9144000" cy="369332"/>
          </a:xfrm>
          <a:prstGeom prst="rect">
            <a:avLst/>
          </a:prstGeom>
          <a:noFill/>
        </p:spPr>
        <p:txBody>
          <a:bodyPr wrap="square" rtlCol="0">
            <a:spAutoFit/>
          </a:bodyPr>
          <a:lstStyle/>
          <a:p>
            <a:pPr algn="ctr"/>
            <a:endParaRPr lang="ru-RU" dirty="0"/>
          </a:p>
        </p:txBody>
      </p:sp>
      <p:sp>
        <p:nvSpPr>
          <p:cNvPr id="16" name="TextBox 15"/>
          <p:cNvSpPr txBox="1"/>
          <p:nvPr/>
        </p:nvSpPr>
        <p:spPr>
          <a:xfrm>
            <a:off x="251520" y="1052736"/>
            <a:ext cx="8241470" cy="923330"/>
          </a:xfrm>
          <a:prstGeom prst="rect">
            <a:avLst/>
          </a:prstGeom>
          <a:noFill/>
        </p:spPr>
        <p:txBody>
          <a:bodyPr wrap="square" rtlCol="0">
            <a:spAutoFit/>
          </a:bodyPr>
          <a:lstStyle/>
          <a:p>
            <a:pPr marL="0" lvl="1" algn="ctr"/>
            <a:r>
              <a:rPr lang="ru-RU" b="1" dirty="0">
                <a:latin typeface="Times New Roman" pitchFamily="18" charset="0"/>
                <a:cs typeface="Times New Roman" pitchFamily="18" charset="0"/>
              </a:rPr>
              <a:t>Постановление Правительства Кировской области от 23.12.2019 № 690-П «Об утверждении государственной программы Кировской области Развитие агропромышленного комплекса»</a:t>
            </a:r>
            <a:endParaRPr lang="ru-RU" dirty="0"/>
          </a:p>
        </p:txBody>
      </p:sp>
      <p:sp>
        <p:nvSpPr>
          <p:cNvPr id="13" name="Прямоугольник 12"/>
          <p:cNvSpPr/>
          <p:nvPr/>
        </p:nvSpPr>
        <p:spPr>
          <a:xfrm>
            <a:off x="0" y="2276872"/>
            <a:ext cx="8964488" cy="923330"/>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Постановление Правительства Кировской области от 07 декабря 2021 г. № 675-П «О предоставлении сельскохозяйственным потребительским кооперативам грантов из областного бюджета на развитие материально-технической базы»</a:t>
            </a:r>
            <a:endParaRPr lang="ru-RU" b="1" dirty="0"/>
          </a:p>
        </p:txBody>
      </p:sp>
      <p:sp>
        <p:nvSpPr>
          <p:cNvPr id="20481" name="Rectangle 1"/>
          <p:cNvSpPr>
            <a:spLocks noChangeArrowheads="1"/>
          </p:cNvSpPr>
          <p:nvPr/>
        </p:nvSpPr>
        <p:spPr bwMode="auto">
          <a:xfrm>
            <a:off x="179512" y="3789040"/>
            <a:ext cx="8784975"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tab pos="242888" algn="l"/>
              </a:tabLst>
            </a:pPr>
            <a:r>
              <a:rPr kumimoji="0" lang="ru-RU"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Распоряжение от 10.03.2022 № 19 «</a:t>
            </a:r>
            <a:r>
              <a:rPr kumimoji="0" lang="ru-RU"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О представлении и рассмотрении документов для предоставления сельскохозяйственным потребительским кооперативам из областного бюджета грантов на развитие материально-технической базы»</a:t>
            </a:r>
            <a:endParaRPr kumimoji="0" lang="ru-RU"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20482" name="Rectangle 2"/>
          <p:cNvSpPr>
            <a:spLocks noChangeArrowheads="1"/>
          </p:cNvSpPr>
          <p:nvPr/>
        </p:nvSpPr>
        <p:spPr bwMode="auto">
          <a:xfrm>
            <a:off x="198862" y="3850015"/>
            <a:ext cx="894513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tab pos="242888" algn="l"/>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https://www.featurepics.com/StockImage/20090623/exclamation-mark-stock-illustration-122539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12" name="AutoShape 4" descr="https://www.featurepics.com/StockImage/20090623/exclamation-mark-stock-illustration-122539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 name="TextBox 9">
            <a:extLst>
              <a:ext uri="{FF2B5EF4-FFF2-40B4-BE49-F238E27FC236}">
                <a16:creationId xmlns:a16="http://schemas.microsoft.com/office/drawing/2014/main" id="{AC9DB1FB-CF52-1AA1-D035-4D90E15E4079}"/>
              </a:ext>
            </a:extLst>
          </p:cNvPr>
          <p:cNvSpPr txBox="1"/>
          <p:nvPr/>
        </p:nvSpPr>
        <p:spPr>
          <a:xfrm>
            <a:off x="2912912" y="110242"/>
            <a:ext cx="3664786" cy="369332"/>
          </a:xfrm>
          <a:prstGeom prst="rect">
            <a:avLst/>
          </a:prstGeom>
          <a:noFill/>
        </p:spPr>
        <p:txBody>
          <a:bodyPr wrap="none" rtlCol="0">
            <a:spAutoFit/>
          </a:bodyPr>
          <a:lstStyle/>
          <a:p>
            <a:r>
              <a:rPr lang="ru-RU" b="1" dirty="0">
                <a:latin typeface="Times New Roman" panose="02020603050405020304" pitchFamily="18" charset="0"/>
                <a:cs typeface="Times New Roman" panose="02020603050405020304" pitchFamily="18" charset="0"/>
              </a:rPr>
              <a:t>Участники (заявители) конкурса</a:t>
            </a:r>
          </a:p>
        </p:txBody>
      </p:sp>
      <p:sp>
        <p:nvSpPr>
          <p:cNvPr id="17" name="TextBox 16">
            <a:extLst>
              <a:ext uri="{FF2B5EF4-FFF2-40B4-BE49-F238E27FC236}">
                <a16:creationId xmlns:a16="http://schemas.microsoft.com/office/drawing/2014/main" id="{75749B41-C909-EA82-648E-FEBF89E5B119}"/>
              </a:ext>
            </a:extLst>
          </p:cNvPr>
          <p:cNvSpPr txBox="1"/>
          <p:nvPr/>
        </p:nvSpPr>
        <p:spPr>
          <a:xfrm>
            <a:off x="140713" y="492005"/>
            <a:ext cx="4394484" cy="2462213"/>
          </a:xfrm>
          <a:prstGeom prst="rect">
            <a:avLst/>
          </a:prstGeom>
          <a:noFill/>
        </p:spPr>
        <p:txBody>
          <a:bodyPr wrap="square">
            <a:spAutoFit/>
          </a:bodyPr>
          <a:lstStyle/>
          <a:p>
            <a:pPr algn="just"/>
            <a:r>
              <a:rPr lang="ru-RU" sz="1400" b="1" dirty="0">
                <a:effectLst/>
                <a:latin typeface="Times New Roman" panose="02020603050405020304" pitchFamily="18" charset="0"/>
                <a:ea typeface="Calibri" panose="020F0502020204030204" pitchFamily="34" charset="0"/>
              </a:rPr>
              <a:t>сельскохозяйственный потребительский кооператив</a:t>
            </a:r>
            <a:r>
              <a:rPr lang="ru-RU" sz="1400" dirty="0">
                <a:effectLst/>
                <a:latin typeface="Times New Roman" panose="02020603050405020304" pitchFamily="18" charset="0"/>
                <a:ea typeface="Calibri" panose="020F0502020204030204" pitchFamily="34" charset="0"/>
              </a:rPr>
              <a:t> – с/х потребительский перерабатывающий и (или) сбытовой кооператив, созданный и осуществляющий деятельность в соответствии с ФЗ от 08.12.1995 N 193-ФЗ "О сельскохозяйственной кооперации, действующие не менее 12 месяцев со дня их регистрации, </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не менее 70 процентов выручки которого формируется за счет осуществления видов деятельности по заготовке, хранению, переработке и сбыту сельскохозяйственной продукции.</a:t>
            </a:r>
            <a:endParaRPr lang="ru-RU" sz="1400" dirty="0">
              <a:latin typeface="Times New Roman" panose="02020603050405020304" pitchFamily="18" charset="0"/>
              <a:cs typeface="Times New Roman" panose="02020603050405020304" pitchFamily="18" charset="0"/>
            </a:endParaRPr>
          </a:p>
          <a:p>
            <a:pPr algn="just"/>
            <a:endParaRPr lang="ru-RU" sz="1400" dirty="0"/>
          </a:p>
        </p:txBody>
      </p:sp>
      <p:sp>
        <p:nvSpPr>
          <p:cNvPr id="22" name="TextBox 21">
            <a:extLst>
              <a:ext uri="{FF2B5EF4-FFF2-40B4-BE49-F238E27FC236}">
                <a16:creationId xmlns:a16="http://schemas.microsoft.com/office/drawing/2014/main" id="{37E91AE6-6B91-6544-A8D9-5F2F86C98619}"/>
              </a:ext>
            </a:extLst>
          </p:cNvPr>
          <p:cNvSpPr txBox="1"/>
          <p:nvPr/>
        </p:nvSpPr>
        <p:spPr>
          <a:xfrm>
            <a:off x="5025770" y="469511"/>
            <a:ext cx="3923928" cy="2462213"/>
          </a:xfrm>
          <a:prstGeom prst="rect">
            <a:avLst/>
          </a:prstGeom>
          <a:noFill/>
        </p:spPr>
        <p:txBody>
          <a:bodyPr wrap="square">
            <a:spAutoFit/>
          </a:bodyPr>
          <a:lstStyle/>
          <a:p>
            <a:pPr algn="just"/>
            <a:r>
              <a:rPr lang="ru-RU" sz="1400" b="1" dirty="0">
                <a:effectLst/>
                <a:latin typeface="Times New Roman" panose="02020603050405020304" pitchFamily="18" charset="0"/>
                <a:ea typeface="Calibri" panose="020F0502020204030204" pitchFamily="34" charset="0"/>
              </a:rPr>
              <a:t>потребительское общество (кооператив</a:t>
            </a:r>
            <a:r>
              <a:rPr lang="ru-RU" sz="1400" dirty="0">
                <a:effectLst/>
                <a:latin typeface="Times New Roman" panose="02020603050405020304" pitchFamily="18" charset="0"/>
                <a:ea typeface="Calibri" panose="020F0502020204030204" pitchFamily="34" charset="0"/>
              </a:rPr>
              <a:t>), созданное в соответствии с </a:t>
            </a:r>
            <a:r>
              <a:rPr lang="ru-RU" sz="1400" u="none" strike="noStrike" dirty="0">
                <a:solidFill>
                  <a:srgbClr val="0000FF"/>
                </a:solidFill>
                <a:effectLst/>
                <a:latin typeface="Times New Roman" panose="02020603050405020304" pitchFamily="18" charset="0"/>
                <a:ea typeface="Calibri" panose="020F0502020204030204" pitchFamily="34" charset="0"/>
                <a:hlinkClick r:id="rId2" tooltip="Закон РФ от 19.06.1992 N 3085-1 (ред. от 08.08.2024) &quot;О потребительской кооперации (потребительских обществах, их союзах) в Российской Федерации&quot;{КонсультантПлюс}"/>
              </a:rPr>
              <a:t>Законом</a:t>
            </a:r>
            <a:r>
              <a:rPr lang="ru-RU" sz="1400" dirty="0">
                <a:effectLst/>
                <a:latin typeface="Times New Roman" panose="02020603050405020304" pitchFamily="18" charset="0"/>
                <a:ea typeface="Calibri" panose="020F0502020204030204" pitchFamily="34" charset="0"/>
              </a:rPr>
              <a:t> РФ от 19.06.1992 N 3085-1 "О потребительской кооперации (потребительских обществах, их союзах) в РФ", действующие не менее 12 месяцев со дня их регистрации, </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не менее 70 процентов выручки которого формируется за счет осуществления видов деятельности по заготовке, хранению, переработке и сбыту сельскохозяйственной продукции.</a:t>
            </a:r>
            <a:endParaRPr lang="ru-RU" sz="1400" dirty="0">
              <a:latin typeface="Times New Roman" panose="02020603050405020304" pitchFamily="18" charset="0"/>
              <a:cs typeface="Times New Roman" panose="02020603050405020304" pitchFamily="18" charset="0"/>
            </a:endParaRPr>
          </a:p>
          <a:p>
            <a:pPr algn="just"/>
            <a:endParaRPr lang="ru-RU" sz="1400" dirty="0"/>
          </a:p>
        </p:txBody>
      </p:sp>
      <p:sp>
        <p:nvSpPr>
          <p:cNvPr id="24" name="TextBox 23">
            <a:extLst>
              <a:ext uri="{FF2B5EF4-FFF2-40B4-BE49-F238E27FC236}">
                <a16:creationId xmlns:a16="http://schemas.microsoft.com/office/drawing/2014/main" id="{824A5BFB-9932-7AF3-D633-D2D432E7B860}"/>
              </a:ext>
            </a:extLst>
          </p:cNvPr>
          <p:cNvSpPr txBox="1"/>
          <p:nvPr/>
        </p:nvSpPr>
        <p:spPr>
          <a:xfrm>
            <a:off x="4548264" y="4412138"/>
            <a:ext cx="4572000" cy="2462213"/>
          </a:xfrm>
          <a:prstGeom prst="rect">
            <a:avLst/>
          </a:prstGeom>
          <a:noFill/>
        </p:spPr>
        <p:txBody>
          <a:bodyPr wrap="square">
            <a:spAutoFit/>
          </a:bodyPr>
          <a:lstStyle/>
          <a:p>
            <a:pPr algn="just"/>
            <a:r>
              <a:rPr lang="ru-RU" sz="1400" b="1" dirty="0">
                <a:effectLst/>
                <a:latin typeface="Times New Roman" panose="02020603050405020304" pitchFamily="18" charset="0"/>
                <a:ea typeface="Calibri" panose="020F0502020204030204" pitchFamily="34" charset="0"/>
              </a:rPr>
              <a:t>начинающий сельскохозяйственный потребительский кооператив</a:t>
            </a:r>
            <a:r>
              <a:rPr lang="ru-RU" sz="1400" dirty="0">
                <a:effectLst/>
                <a:latin typeface="Times New Roman" panose="02020603050405020304" pitchFamily="18" charset="0"/>
                <a:ea typeface="Calibri" panose="020F0502020204030204" pitchFamily="34" charset="0"/>
              </a:rPr>
              <a:t> – с/х потребительский кооператив, действующий менее 12 месяцев со дня регистрации, зарегистрированный на сельской территории или на территории сельской агломерации, осуществляющий деятельность по заготовке, хранению, подработке, переработке, сортировке, убою, первичной переработке, охлаждению, подготовке к реализации, транспортировке и реализации сельскохозяйственной продукции, пищевых лесных ресурсов, а также продуктов переработки указанной продукции</a:t>
            </a:r>
            <a:endParaRPr lang="ru-RU" sz="1400" dirty="0"/>
          </a:p>
        </p:txBody>
      </p:sp>
      <p:pic>
        <p:nvPicPr>
          <p:cNvPr id="1026" name="Picture 2" descr="Picture background">
            <a:extLst>
              <a:ext uri="{FF2B5EF4-FFF2-40B4-BE49-F238E27FC236}">
                <a16:creationId xmlns:a16="http://schemas.microsoft.com/office/drawing/2014/main" id="{2D6FA5A1-331D-0395-5459-2448587301A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68" t="5521" r="5030" b="12133"/>
          <a:stretch/>
        </p:blipFill>
        <p:spPr bwMode="auto">
          <a:xfrm>
            <a:off x="3000892" y="2765032"/>
            <a:ext cx="2234092" cy="16672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cture background">
            <a:extLst>
              <a:ext uri="{FF2B5EF4-FFF2-40B4-BE49-F238E27FC236}">
                <a16:creationId xmlns:a16="http://schemas.microsoft.com/office/drawing/2014/main" id="{E497C6CC-DEBA-BDFB-304B-86C6E045D7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8338" y="4725144"/>
            <a:ext cx="2428160" cy="1822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691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4C493-4631-91AE-5644-893884C952F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81A5DC-08B1-A7AA-3D93-EB5234C577F7}"/>
              </a:ext>
            </a:extLst>
          </p:cNvPr>
          <p:cNvSpPr>
            <a:spLocks noGrp="1"/>
          </p:cNvSpPr>
          <p:nvPr>
            <p:ph type="title"/>
          </p:nvPr>
        </p:nvSpPr>
        <p:spPr>
          <a:xfrm>
            <a:off x="498376" y="188281"/>
            <a:ext cx="8147248" cy="562074"/>
          </a:xfrm>
        </p:spPr>
        <p:txBody>
          <a:bodyPr>
            <a:normAutofit fontScale="90000"/>
          </a:bodyPr>
          <a:lstStyle/>
          <a:p>
            <a:r>
              <a:rPr lang="ru-RU" sz="2000" b="1" dirty="0">
                <a:latin typeface="Times New Roman" panose="02020603050405020304" pitchFamily="18" charset="0"/>
                <a:cs typeface="Times New Roman" panose="02020603050405020304" pitchFamily="18" charset="0"/>
              </a:rPr>
              <a:t>Требования к участникам – кооперативам, отвечающим </a:t>
            </a:r>
            <a:r>
              <a:rPr lang="ru-RU" sz="2000" b="1" u="sng" dirty="0">
                <a:latin typeface="Times New Roman" panose="02020603050405020304" pitchFamily="18" charset="0"/>
                <a:cs typeface="Times New Roman" panose="02020603050405020304" pitchFamily="18" charset="0"/>
              </a:rPr>
              <a:t>одновременно </a:t>
            </a:r>
            <a:r>
              <a:rPr lang="ru-RU" sz="2000" b="1" dirty="0">
                <a:latin typeface="Times New Roman" panose="02020603050405020304" pitchFamily="18" charset="0"/>
                <a:cs typeface="Times New Roman" panose="02020603050405020304" pitchFamily="18" charset="0"/>
              </a:rPr>
              <a:t>следующим условиям: </a:t>
            </a:r>
          </a:p>
        </p:txBody>
      </p:sp>
      <p:sp>
        <p:nvSpPr>
          <p:cNvPr id="5" name="Прямоугольник 4">
            <a:extLst>
              <a:ext uri="{FF2B5EF4-FFF2-40B4-BE49-F238E27FC236}">
                <a16:creationId xmlns:a16="http://schemas.microsoft.com/office/drawing/2014/main" id="{CC16F025-07D9-D688-BCE4-B2230A6804E3}"/>
              </a:ext>
            </a:extLst>
          </p:cNvPr>
          <p:cNvSpPr/>
          <p:nvPr/>
        </p:nvSpPr>
        <p:spPr>
          <a:xfrm>
            <a:off x="5538046" y="832254"/>
            <a:ext cx="3389929" cy="738664"/>
          </a:xfrm>
          <a:prstGeom prst="rect">
            <a:avLst/>
          </a:prstGeom>
        </p:spPr>
        <p:txBody>
          <a:bodyPr wrap="square">
            <a:spAutoFit/>
          </a:bodyPr>
          <a:lstStyle/>
          <a:p>
            <a:pPr algn="just"/>
            <a:r>
              <a:rPr lang="ru-RU" sz="1400" dirty="0">
                <a:latin typeface="Times New Roman" panose="02020603050405020304" pitchFamily="18" charset="0"/>
                <a:cs typeface="Times New Roman" panose="02020603050405020304" pitchFamily="18" charset="0"/>
              </a:rPr>
              <a:t>зарегистрированные на сельской территории или на территории сельской агломерации Кировской области</a:t>
            </a:r>
          </a:p>
        </p:txBody>
      </p:sp>
      <p:sp>
        <p:nvSpPr>
          <p:cNvPr id="6" name="Прямоугольник 5">
            <a:extLst>
              <a:ext uri="{FF2B5EF4-FFF2-40B4-BE49-F238E27FC236}">
                <a16:creationId xmlns:a16="http://schemas.microsoft.com/office/drawing/2014/main" id="{4EC41DF2-A8AD-800E-D420-1CB2B332BFB4}"/>
              </a:ext>
            </a:extLst>
          </p:cNvPr>
          <p:cNvSpPr/>
          <p:nvPr/>
        </p:nvSpPr>
        <p:spPr>
          <a:xfrm>
            <a:off x="5724127" y="4220377"/>
            <a:ext cx="3410435" cy="2462213"/>
          </a:xfrm>
          <a:prstGeom prst="rect">
            <a:avLst/>
          </a:prstGeom>
        </p:spPr>
        <p:txBody>
          <a:bodyPr wrap="square">
            <a:spAutoFit/>
          </a:bodyPr>
          <a:lstStyle/>
          <a:p>
            <a:pPr algn="just"/>
            <a:r>
              <a:rPr lang="ru-RU" sz="1400" dirty="0">
                <a:latin typeface="Times New Roman" pitchFamily="18" charset="0"/>
                <a:cs typeface="Times New Roman" pitchFamily="18" charset="0"/>
              </a:rPr>
              <a:t>Осуществляющие деятельность по заготовке, хранению, подработке, переработке, сортировке, убою, первичной переработке, охлаждению, подготовке к реализации, транспортировке и реализации сельскохозяйственной продукции, дикорастущих плодов, ягод, орехов, грибов, семян и подобных лесных ресурсов, а также продуктов переработки указанной продукции</a:t>
            </a:r>
          </a:p>
        </p:txBody>
      </p:sp>
      <p:sp>
        <p:nvSpPr>
          <p:cNvPr id="8" name="Прямоугольник 7">
            <a:extLst>
              <a:ext uri="{FF2B5EF4-FFF2-40B4-BE49-F238E27FC236}">
                <a16:creationId xmlns:a16="http://schemas.microsoft.com/office/drawing/2014/main" id="{9A8ECC7E-DC11-6C00-5817-F5204BAAFF5C}"/>
              </a:ext>
            </a:extLst>
          </p:cNvPr>
          <p:cNvSpPr/>
          <p:nvPr/>
        </p:nvSpPr>
        <p:spPr>
          <a:xfrm>
            <a:off x="125741" y="818131"/>
            <a:ext cx="4139952" cy="738664"/>
          </a:xfrm>
          <a:prstGeom prst="rect">
            <a:avLst/>
          </a:prstGeom>
        </p:spPr>
        <p:txBody>
          <a:bodyPr wrap="square">
            <a:spAutoFit/>
          </a:bodyPr>
          <a:lstStyle/>
          <a:p>
            <a:pPr algn="just"/>
            <a:r>
              <a:rPr lang="ru-RU" sz="1400" dirty="0">
                <a:latin typeface="Times New Roman" panose="02020603050405020304" pitchFamily="18" charset="0"/>
                <a:cs typeface="Times New Roman" panose="02020603050405020304" pitchFamily="18" charset="0"/>
              </a:rPr>
              <a:t>Объединяющие не менее 10 с/</a:t>
            </a:r>
            <a:r>
              <a:rPr lang="ru-RU" sz="1400" dirty="0" err="1">
                <a:latin typeface="Times New Roman" panose="02020603050405020304" pitchFamily="18" charset="0"/>
                <a:cs typeface="Times New Roman" panose="02020603050405020304" pitchFamily="18" charset="0"/>
              </a:rPr>
              <a:t>х</a:t>
            </a:r>
            <a:r>
              <a:rPr lang="ru-RU" sz="1400" dirty="0">
                <a:latin typeface="Times New Roman" panose="02020603050405020304" pitchFamily="18" charset="0"/>
                <a:cs typeface="Times New Roman" panose="02020603050405020304" pitchFamily="18" charset="0"/>
              </a:rPr>
              <a:t> товаропроизводителей на правах членов кооперативов (кроме ассоциированных членов)</a:t>
            </a:r>
          </a:p>
        </p:txBody>
      </p:sp>
      <p:sp>
        <p:nvSpPr>
          <p:cNvPr id="11" name="Прямоугольник 10">
            <a:extLst>
              <a:ext uri="{FF2B5EF4-FFF2-40B4-BE49-F238E27FC236}">
                <a16:creationId xmlns:a16="http://schemas.microsoft.com/office/drawing/2014/main" id="{8340D2F3-F428-5F66-A908-3F5C2447EB2D}"/>
              </a:ext>
            </a:extLst>
          </p:cNvPr>
          <p:cNvSpPr/>
          <p:nvPr/>
        </p:nvSpPr>
        <p:spPr>
          <a:xfrm>
            <a:off x="90264" y="1774468"/>
            <a:ext cx="2915816" cy="307777"/>
          </a:xfrm>
          <a:prstGeom prst="rect">
            <a:avLst/>
          </a:prstGeom>
        </p:spPr>
        <p:txBody>
          <a:bodyPr wrap="square">
            <a:spAutoFit/>
          </a:bodyPr>
          <a:lstStyle/>
          <a:p>
            <a:r>
              <a:rPr lang="ru-RU" sz="1400" dirty="0">
                <a:latin typeface="Times New Roman" panose="02020603050405020304" pitchFamily="18" charset="0"/>
                <a:cs typeface="Times New Roman" panose="02020603050405020304" pitchFamily="18" charset="0"/>
              </a:rPr>
              <a:t>Входящие в ревизионный союз</a:t>
            </a:r>
            <a:endParaRPr lang="ru-RU" sz="1400" dirty="0"/>
          </a:p>
        </p:txBody>
      </p:sp>
      <p:sp>
        <p:nvSpPr>
          <p:cNvPr id="12" name="Прямоугольник 11">
            <a:extLst>
              <a:ext uri="{FF2B5EF4-FFF2-40B4-BE49-F238E27FC236}">
                <a16:creationId xmlns:a16="http://schemas.microsoft.com/office/drawing/2014/main" id="{3D7E38CC-2BCD-C99C-AC2E-31A15D7E528F}"/>
              </a:ext>
            </a:extLst>
          </p:cNvPr>
          <p:cNvSpPr/>
          <p:nvPr/>
        </p:nvSpPr>
        <p:spPr>
          <a:xfrm>
            <a:off x="0" y="5589240"/>
            <a:ext cx="3096344" cy="954107"/>
          </a:xfrm>
          <a:prstGeom prst="rect">
            <a:avLst/>
          </a:prstGeom>
        </p:spPr>
        <p:txBody>
          <a:bodyPr wrap="square">
            <a:spAutoFit/>
          </a:bodyPr>
          <a:lstStyle/>
          <a:p>
            <a:pPr algn="just"/>
            <a:r>
              <a:rPr lang="ru-RU" sz="1400" dirty="0">
                <a:latin typeface="Times New Roman" panose="02020603050405020304" pitchFamily="18" charset="0"/>
                <a:cs typeface="Times New Roman" panose="02020603050405020304" pitchFamily="18" charset="0"/>
              </a:rPr>
              <a:t>Не находится в процессе реорганизации, ликвидации, банкротства, деятельность не  приостановлена</a:t>
            </a:r>
          </a:p>
        </p:txBody>
      </p:sp>
      <p:sp>
        <p:nvSpPr>
          <p:cNvPr id="17410" name="AutoShape 2" descr="https://www.featurepics.com/StockImage/20090623/exclamation-mark-stock-illustration-1225393.jpg">
            <a:extLst>
              <a:ext uri="{FF2B5EF4-FFF2-40B4-BE49-F238E27FC236}">
                <a16:creationId xmlns:a16="http://schemas.microsoft.com/office/drawing/2014/main" id="{75AEC942-B2DE-A345-66EF-D77357FF2C70}"/>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12" name="AutoShape 4" descr="https://www.featurepics.com/StockImage/20090623/exclamation-mark-stock-illustration-1225393.jpg">
            <a:extLst>
              <a:ext uri="{FF2B5EF4-FFF2-40B4-BE49-F238E27FC236}">
                <a16:creationId xmlns:a16="http://schemas.microsoft.com/office/drawing/2014/main" id="{CBAC8F2D-1C8A-DF5D-3C46-AD95AFA961A7}"/>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7414" name="Picture 6" descr="https://i.ytimg.com/vi/q2__zXOkbvk/maxresdefault.jpg">
            <a:extLst>
              <a:ext uri="{FF2B5EF4-FFF2-40B4-BE49-F238E27FC236}">
                <a16:creationId xmlns:a16="http://schemas.microsoft.com/office/drawing/2014/main" id="{527B565F-84F3-F449-BC1F-A3998A8F3FD0}"/>
              </a:ext>
            </a:extLst>
          </p:cNvPr>
          <p:cNvPicPr>
            <a:picLocks noChangeAspect="1" noChangeArrowheads="1"/>
          </p:cNvPicPr>
          <p:nvPr/>
        </p:nvPicPr>
        <p:blipFill>
          <a:blip r:embed="rId2" cstate="print"/>
          <a:srcRect l="19288" t="4617" r="24456" b="9659"/>
          <a:stretch>
            <a:fillRect/>
          </a:stretch>
        </p:blipFill>
        <p:spPr bwMode="auto">
          <a:xfrm>
            <a:off x="3962260" y="1472104"/>
            <a:ext cx="1008113" cy="1638184"/>
          </a:xfrm>
          <a:prstGeom prst="rect">
            <a:avLst/>
          </a:prstGeom>
          <a:noFill/>
        </p:spPr>
      </p:pic>
      <p:sp>
        <p:nvSpPr>
          <p:cNvPr id="4" name="TextBox 3">
            <a:extLst>
              <a:ext uri="{FF2B5EF4-FFF2-40B4-BE49-F238E27FC236}">
                <a16:creationId xmlns:a16="http://schemas.microsoft.com/office/drawing/2014/main" id="{A473571E-4248-1778-AD9C-550FDE30F017}"/>
              </a:ext>
            </a:extLst>
          </p:cNvPr>
          <p:cNvSpPr txBox="1"/>
          <p:nvPr/>
        </p:nvSpPr>
        <p:spPr>
          <a:xfrm>
            <a:off x="5412303" y="1857035"/>
            <a:ext cx="3605955" cy="1815882"/>
          </a:xfrm>
          <a:prstGeom prst="rect">
            <a:avLst/>
          </a:prstGeom>
          <a:noFill/>
        </p:spPr>
        <p:txBody>
          <a:bodyPr wrap="square">
            <a:spAutoFit/>
          </a:bodyPr>
          <a:lstStyle/>
          <a:p>
            <a:pPr algn="just"/>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Не имеющие на дату рассмотрения заявки сведений о дисквалифицированных руководителе, членах коллегиального исполнительного органа, лице, исполняющем функции единоличного исполнительного органа, или главном бухгалтере заявителя в реестре дисквалифицированных лиц</a:t>
            </a:r>
            <a:endParaRPr lang="ru-RU" sz="1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F49964F-18AE-BA3A-8FA3-FDB9A567137B}"/>
              </a:ext>
            </a:extLst>
          </p:cNvPr>
          <p:cNvSpPr txBox="1"/>
          <p:nvPr/>
        </p:nvSpPr>
        <p:spPr>
          <a:xfrm>
            <a:off x="0" y="2389192"/>
            <a:ext cx="3605955" cy="2677656"/>
          </a:xfrm>
          <a:prstGeom prst="rect">
            <a:avLst/>
          </a:prstGeom>
          <a:noFill/>
        </p:spPr>
        <p:txBody>
          <a:bodyPr wrap="square">
            <a:spAutoFit/>
          </a:bodyPr>
          <a:lstStyle/>
          <a:p>
            <a:pPr algn="just"/>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Не имеющие на едином налоговом счете задолженности по уплате налогов, сборов и страховых взносов в бюджеты бюджетной системы РФ в сумме, превышающей 10 тыс. рублей, по состоянию на дату формирования справки о наличии на дату формирования справки положительного, отрицательного или нулевого сальдо единого налогового счета налогоплательщика, плательщика сбора, плательщика страховых взносов или налогового агента, но не ранее 1-го числа месяца подачи заявки</a:t>
            </a:r>
            <a:endParaRPr lang="ru-RU" sz="1400" dirty="0">
              <a:latin typeface="Times New Roman" panose="02020603050405020304" pitchFamily="18" charset="0"/>
              <a:cs typeface="Times New Roman" panose="02020603050405020304" pitchFamily="18" charset="0"/>
            </a:endParaRPr>
          </a:p>
        </p:txBody>
      </p:sp>
      <p:pic>
        <p:nvPicPr>
          <p:cNvPr id="13" name="Рисунок 12" descr="https://i.ytimg.com/vi/a5lrQfQOxE4/hqdefault.jpg">
            <a:extLst>
              <a:ext uri="{FF2B5EF4-FFF2-40B4-BE49-F238E27FC236}">
                <a16:creationId xmlns:a16="http://schemas.microsoft.com/office/drawing/2014/main" id="{1BE6DAAC-9652-6FA0-3C3F-07487A657546}"/>
              </a:ext>
            </a:extLst>
          </p:cNvPr>
          <p:cNvPicPr/>
          <p:nvPr/>
        </p:nvPicPr>
        <p:blipFill>
          <a:blip r:embed="rId3" cstate="print"/>
          <a:srcRect l="15644" r="15077" b="2395"/>
          <a:stretch>
            <a:fillRect/>
          </a:stretch>
        </p:blipFill>
        <p:spPr bwMode="auto">
          <a:xfrm>
            <a:off x="3592707" y="3933415"/>
            <a:ext cx="1945340" cy="2736304"/>
          </a:xfrm>
          <a:prstGeom prst="rect">
            <a:avLst/>
          </a:prstGeom>
          <a:noFill/>
          <a:ln w="9525">
            <a:noFill/>
            <a:miter lim="800000"/>
            <a:headEnd/>
            <a:tailEnd/>
          </a:ln>
        </p:spPr>
      </p:pic>
    </p:spTree>
    <p:extLst>
      <p:ext uri="{BB962C8B-B14F-4D97-AF65-F5344CB8AC3E}">
        <p14:creationId xmlns:p14="http://schemas.microsoft.com/office/powerpoint/2010/main" val="3595628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116632"/>
            <a:ext cx="6552728" cy="369332"/>
          </a:xfrm>
          <a:prstGeom prst="rect">
            <a:avLst/>
          </a:prstGeom>
          <a:noFill/>
        </p:spPr>
        <p:txBody>
          <a:bodyPr wrap="square" rtlCol="0">
            <a:spAutoFit/>
          </a:bodyPr>
          <a:lstStyle/>
          <a:p>
            <a:r>
              <a:rPr lang="ru-RU" dirty="0">
                <a:solidFill>
                  <a:srgbClr val="FF0000"/>
                </a:solidFill>
                <a:latin typeface="Times New Roman" pitchFamily="18" charset="0"/>
                <a:cs typeface="Times New Roman" pitchFamily="18" charset="0"/>
              </a:rPr>
              <a:t>КРИТЕРИИ   ОЦЕНКИ   КООПЕРАТИВОВ (не менее 20 баллов)</a:t>
            </a:r>
          </a:p>
        </p:txBody>
      </p:sp>
      <p:graphicFrame>
        <p:nvGraphicFramePr>
          <p:cNvPr id="4" name="Таблица 3"/>
          <p:cNvGraphicFramePr>
            <a:graphicFrameLocks noGrp="1"/>
          </p:cNvGraphicFramePr>
          <p:nvPr/>
        </p:nvGraphicFramePr>
        <p:xfrm>
          <a:off x="107507" y="620688"/>
          <a:ext cx="9036493" cy="5742755"/>
        </p:xfrm>
        <a:graphic>
          <a:graphicData uri="http://schemas.openxmlformats.org/drawingml/2006/table">
            <a:tbl>
              <a:tblPr/>
              <a:tblGrid>
                <a:gridCol w="1599454">
                  <a:extLst>
                    <a:ext uri="{9D8B030D-6E8A-4147-A177-3AD203B41FA5}">
                      <a16:colId xmlns:a16="http://schemas.microsoft.com/office/drawing/2014/main" val="20000"/>
                    </a:ext>
                  </a:extLst>
                </a:gridCol>
                <a:gridCol w="240341">
                  <a:extLst>
                    <a:ext uri="{9D8B030D-6E8A-4147-A177-3AD203B41FA5}">
                      <a16:colId xmlns:a16="http://schemas.microsoft.com/office/drawing/2014/main" val="20001"/>
                    </a:ext>
                  </a:extLst>
                </a:gridCol>
                <a:gridCol w="2079010">
                  <a:extLst>
                    <a:ext uri="{9D8B030D-6E8A-4147-A177-3AD203B41FA5}">
                      <a16:colId xmlns:a16="http://schemas.microsoft.com/office/drawing/2014/main" val="20002"/>
                    </a:ext>
                  </a:extLst>
                </a:gridCol>
                <a:gridCol w="239777">
                  <a:extLst>
                    <a:ext uri="{9D8B030D-6E8A-4147-A177-3AD203B41FA5}">
                      <a16:colId xmlns:a16="http://schemas.microsoft.com/office/drawing/2014/main" val="20003"/>
                    </a:ext>
                  </a:extLst>
                </a:gridCol>
                <a:gridCol w="1119899">
                  <a:extLst>
                    <a:ext uri="{9D8B030D-6E8A-4147-A177-3AD203B41FA5}">
                      <a16:colId xmlns:a16="http://schemas.microsoft.com/office/drawing/2014/main" val="20004"/>
                    </a:ext>
                  </a:extLst>
                </a:gridCol>
                <a:gridCol w="479553">
                  <a:extLst>
                    <a:ext uri="{9D8B030D-6E8A-4147-A177-3AD203B41FA5}">
                      <a16:colId xmlns:a16="http://schemas.microsoft.com/office/drawing/2014/main" val="20005"/>
                    </a:ext>
                  </a:extLst>
                </a:gridCol>
                <a:gridCol w="1359678">
                  <a:extLst>
                    <a:ext uri="{9D8B030D-6E8A-4147-A177-3AD203B41FA5}">
                      <a16:colId xmlns:a16="http://schemas.microsoft.com/office/drawing/2014/main" val="20006"/>
                    </a:ext>
                  </a:extLst>
                </a:gridCol>
                <a:gridCol w="481811">
                  <a:extLst>
                    <a:ext uri="{9D8B030D-6E8A-4147-A177-3AD203B41FA5}">
                      <a16:colId xmlns:a16="http://schemas.microsoft.com/office/drawing/2014/main" val="20007"/>
                    </a:ext>
                  </a:extLst>
                </a:gridCol>
                <a:gridCol w="1117644">
                  <a:extLst>
                    <a:ext uri="{9D8B030D-6E8A-4147-A177-3AD203B41FA5}">
                      <a16:colId xmlns:a16="http://schemas.microsoft.com/office/drawing/2014/main" val="20008"/>
                    </a:ext>
                  </a:extLst>
                </a:gridCol>
                <a:gridCol w="319326">
                  <a:extLst>
                    <a:ext uri="{9D8B030D-6E8A-4147-A177-3AD203B41FA5}">
                      <a16:colId xmlns:a16="http://schemas.microsoft.com/office/drawing/2014/main" val="20009"/>
                    </a:ext>
                  </a:extLst>
                </a:gridCol>
              </a:tblGrid>
              <a:tr h="94522">
                <a:tc gridSpan="4">
                  <a:txBody>
                    <a:bodyPr/>
                    <a:lstStyle/>
                    <a:p>
                      <a:pPr algn="ctr">
                        <a:lnSpc>
                          <a:spcPct val="115000"/>
                        </a:lnSpc>
                        <a:spcAft>
                          <a:spcPts val="0"/>
                        </a:spcAft>
                      </a:pPr>
                      <a:r>
                        <a:rPr lang="ru-RU" sz="1200" b="1" dirty="0">
                          <a:solidFill>
                            <a:srgbClr val="FF0000"/>
                          </a:solidFill>
                          <a:latin typeface="Times New Roman"/>
                          <a:ea typeface="Calibri"/>
                          <a:cs typeface="Times New Roman"/>
                        </a:rPr>
                        <a:t>Планируемая деятельность:</a:t>
                      </a:r>
                      <a:endParaRPr lang="ru-RU" sz="1200" dirty="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6">
                  <a:txBody>
                    <a:bodyPr/>
                    <a:lstStyle/>
                    <a:p>
                      <a:pPr algn="ctr">
                        <a:lnSpc>
                          <a:spcPct val="115000"/>
                        </a:lnSpc>
                        <a:spcAft>
                          <a:spcPts val="0"/>
                        </a:spcAft>
                      </a:pPr>
                      <a:r>
                        <a:rPr lang="ru-RU" sz="1200" b="1">
                          <a:solidFill>
                            <a:srgbClr val="FF0000"/>
                          </a:solidFill>
                          <a:latin typeface="Times New Roman"/>
                          <a:ea typeface="Calibri"/>
                          <a:cs typeface="Times New Roman"/>
                        </a:rPr>
                        <a:t>Наличие в собственности кооператива грузоперевозящих транспортных средств:</a:t>
                      </a:r>
                      <a:endParaRPr lang="ru-RU" sz="12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94522">
                <a:tc>
                  <a:txBody>
                    <a:bodyPr/>
                    <a:lstStyle/>
                    <a:p>
                      <a:pPr algn="ctr">
                        <a:lnSpc>
                          <a:spcPct val="115000"/>
                        </a:lnSpc>
                        <a:spcAft>
                          <a:spcPts val="0"/>
                        </a:spcAft>
                      </a:pPr>
                      <a:r>
                        <a:rPr lang="ru-RU" sz="1200" dirty="0">
                          <a:latin typeface="Times New Roman"/>
                          <a:ea typeface="Calibri"/>
                          <a:cs typeface="Times New Roman"/>
                        </a:rPr>
                        <a:t>овощи, картофель, молоко и мясо</a:t>
                      </a:r>
                      <a:endParaRPr lang="ru-RU" sz="1200" dirty="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dirty="0">
                          <a:latin typeface="Times New Roman"/>
                          <a:ea typeface="Calibri"/>
                          <a:cs typeface="Times New Roman"/>
                        </a:rPr>
                        <a:t>5</a:t>
                      </a:r>
                      <a:endParaRPr lang="ru-RU" sz="1200" dirty="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иные, в т.ч. дикорастущие пищевые ресурсы</a:t>
                      </a:r>
                      <a:endParaRPr lang="ru-RU" sz="12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latin typeface="Times New Roman"/>
                          <a:ea typeface="Calibri"/>
                          <a:cs typeface="Times New Roman"/>
                        </a:rPr>
                        <a:t>3</a:t>
                      </a:r>
                      <a:endParaRPr lang="ru-RU" sz="12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2 единицы и более</a:t>
                      </a:r>
                      <a:endParaRPr lang="ru-RU" sz="12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latin typeface="Times New Roman"/>
                          <a:ea typeface="Calibri"/>
                          <a:cs typeface="Times New Roman"/>
                        </a:rPr>
                        <a:t>5</a:t>
                      </a:r>
                      <a:endParaRPr lang="ru-RU" sz="12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1 единица</a:t>
                      </a:r>
                      <a:endParaRPr lang="ru-RU" sz="12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latin typeface="Times New Roman"/>
                          <a:ea typeface="Calibri"/>
                          <a:cs typeface="Times New Roman"/>
                        </a:rPr>
                        <a:t>3</a:t>
                      </a:r>
                      <a:endParaRPr lang="ru-RU" sz="12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не имеется</a:t>
                      </a:r>
                      <a:endParaRPr lang="ru-RU" sz="12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latin typeface="Times New Roman"/>
                          <a:ea typeface="Calibri"/>
                          <a:cs typeface="Times New Roman"/>
                        </a:rPr>
                        <a:t>0</a:t>
                      </a:r>
                      <a:endParaRPr lang="ru-RU" sz="12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8089">
                <a:tc gridSpan="4">
                  <a:txBody>
                    <a:bodyPr/>
                    <a:lstStyle/>
                    <a:p>
                      <a:pPr algn="just">
                        <a:lnSpc>
                          <a:spcPct val="115000"/>
                        </a:lnSpc>
                        <a:spcAft>
                          <a:spcPts val="0"/>
                        </a:spcAft>
                      </a:pPr>
                      <a:r>
                        <a:rPr lang="ru-RU" sz="1200" b="1" dirty="0">
                          <a:solidFill>
                            <a:srgbClr val="FF0000"/>
                          </a:solidFill>
                          <a:latin typeface="Times New Roman"/>
                          <a:ea typeface="Calibri"/>
                          <a:cs typeface="Times New Roman"/>
                        </a:rPr>
                        <a:t>Наличие на территории МР или МО по месту регистрации кооператива производственного объекта недвижимости и подлежащего капремонту, реконструкции/модернизации за счет гранта или используемого для осуществления деятельности</a:t>
                      </a:r>
                      <a:endParaRPr lang="ru-RU" sz="1200" dirty="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6">
                  <a:txBody>
                    <a:bodyPr/>
                    <a:lstStyle/>
                    <a:p>
                      <a:pPr algn="ctr">
                        <a:lnSpc>
                          <a:spcPct val="115000"/>
                        </a:lnSpc>
                        <a:spcAft>
                          <a:spcPts val="0"/>
                        </a:spcAft>
                      </a:pPr>
                      <a:r>
                        <a:rPr lang="ru-RU" sz="1200" b="1">
                          <a:solidFill>
                            <a:srgbClr val="FF0000"/>
                          </a:solidFill>
                          <a:latin typeface="Times New Roman"/>
                          <a:ea typeface="Calibri"/>
                          <a:cs typeface="Times New Roman"/>
                        </a:rPr>
                        <a:t>Наличие на территории МР или МО по месту регистрации кооператива земельного участка на праве собственности кооператива или аренды на срок не менее 3 лет, предназначенного для строительства (эксплуатации) производственного объекта:</a:t>
                      </a:r>
                      <a:endParaRPr lang="ru-RU" sz="12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94522">
                <a:tc>
                  <a:txBody>
                    <a:bodyPr/>
                    <a:lstStyle/>
                    <a:p>
                      <a:pPr algn="ctr">
                        <a:lnSpc>
                          <a:spcPct val="115000"/>
                        </a:lnSpc>
                        <a:spcAft>
                          <a:spcPts val="0"/>
                        </a:spcAft>
                      </a:pPr>
                      <a:r>
                        <a:rPr lang="ru-RU" sz="1200">
                          <a:latin typeface="Times New Roman"/>
                          <a:ea typeface="Calibri"/>
                          <a:cs typeface="Times New Roman"/>
                        </a:rPr>
                        <a:t>в собственности кооператива</a:t>
                      </a:r>
                      <a:endParaRPr lang="ru-RU" sz="12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latin typeface="Times New Roman"/>
                          <a:ea typeface="Calibri"/>
                          <a:cs typeface="Times New Roman"/>
                        </a:rPr>
                        <a:t>5</a:t>
                      </a:r>
                      <a:endParaRPr lang="ru-RU" sz="12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Не имеется такой собственности</a:t>
                      </a:r>
                      <a:endParaRPr lang="ru-RU" sz="12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latin typeface="Times New Roman"/>
                          <a:ea typeface="Calibri"/>
                          <a:cs typeface="Times New Roman"/>
                        </a:rPr>
                        <a:t>0</a:t>
                      </a:r>
                      <a:endParaRPr lang="ru-RU" sz="12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в собственности </a:t>
                      </a:r>
                      <a:endParaRPr lang="ru-RU" sz="1200" dirty="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latin typeface="Times New Roman"/>
                          <a:ea typeface="Calibri"/>
                          <a:cs typeface="Times New Roman"/>
                        </a:rPr>
                        <a:t>5</a:t>
                      </a:r>
                      <a:endParaRPr lang="ru-RU" sz="12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права аренды не менее 3 лет</a:t>
                      </a:r>
                      <a:endParaRPr lang="ru-RU" sz="12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latin typeface="Times New Roman"/>
                          <a:ea typeface="Calibri"/>
                          <a:cs typeface="Times New Roman"/>
                        </a:rPr>
                        <a:t>4</a:t>
                      </a:r>
                      <a:endParaRPr lang="ru-RU" sz="12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не имеется</a:t>
                      </a:r>
                      <a:endParaRPr lang="ru-RU" sz="12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latin typeface="Times New Roman"/>
                          <a:ea typeface="Calibri"/>
                          <a:cs typeface="Times New Roman"/>
                        </a:rPr>
                        <a:t>0</a:t>
                      </a:r>
                      <a:endParaRPr lang="ru-RU" sz="12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4522">
                <a:tc gridSpan="4">
                  <a:txBody>
                    <a:bodyPr/>
                    <a:lstStyle/>
                    <a:p>
                      <a:pPr algn="ctr">
                        <a:lnSpc>
                          <a:spcPct val="115000"/>
                        </a:lnSpc>
                        <a:spcAft>
                          <a:spcPts val="0"/>
                        </a:spcAft>
                      </a:pPr>
                      <a:r>
                        <a:rPr lang="ru-RU" sz="1200" b="1">
                          <a:solidFill>
                            <a:srgbClr val="FF0000"/>
                          </a:solidFill>
                          <a:latin typeface="Times New Roman"/>
                          <a:ea typeface="Calibri"/>
                          <a:cs typeface="Times New Roman"/>
                        </a:rPr>
                        <a:t>Заявитель подал заявку на участие в конкурсе:</a:t>
                      </a:r>
                      <a:endParaRPr lang="ru-RU" sz="12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6">
                  <a:txBody>
                    <a:bodyPr/>
                    <a:lstStyle/>
                    <a:p>
                      <a:pPr algn="ctr">
                        <a:lnSpc>
                          <a:spcPct val="115000"/>
                        </a:lnSpc>
                        <a:spcAft>
                          <a:spcPts val="0"/>
                        </a:spcAft>
                      </a:pPr>
                      <a:r>
                        <a:rPr lang="ru-RU" sz="1200" b="1">
                          <a:solidFill>
                            <a:srgbClr val="FF0000"/>
                          </a:solidFill>
                          <a:latin typeface="Times New Roman"/>
                          <a:ea typeface="Calibri"/>
                          <a:cs typeface="Times New Roman"/>
                        </a:rPr>
                        <a:t>Для обеспечения реализации производимой продукции кооператив:</a:t>
                      </a:r>
                      <a:endParaRPr lang="ru-RU" sz="12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4"/>
                  </a:ext>
                </a:extLst>
              </a:tr>
              <a:tr h="378089">
                <a:tc>
                  <a:txBody>
                    <a:bodyPr/>
                    <a:lstStyle/>
                    <a:p>
                      <a:pPr algn="ctr">
                        <a:lnSpc>
                          <a:spcPct val="115000"/>
                        </a:lnSpc>
                        <a:spcAft>
                          <a:spcPts val="0"/>
                        </a:spcAft>
                      </a:pPr>
                      <a:r>
                        <a:rPr lang="ru-RU" sz="1200">
                          <a:latin typeface="Times New Roman"/>
                          <a:ea typeface="Calibri"/>
                          <a:cs typeface="Times New Roman"/>
                        </a:rPr>
                        <a:t>в 1-й раз</a:t>
                      </a:r>
                      <a:endParaRPr lang="ru-RU" sz="12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latin typeface="Times New Roman"/>
                          <a:ea typeface="Calibri"/>
                          <a:cs typeface="Times New Roman"/>
                        </a:rPr>
                        <a:t>3</a:t>
                      </a:r>
                      <a:endParaRPr lang="ru-RU" sz="12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во 2-й и более раз</a:t>
                      </a:r>
                      <a:endParaRPr lang="ru-RU" sz="12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latin typeface="Times New Roman"/>
                          <a:ea typeface="Calibri"/>
                          <a:cs typeface="Times New Roman"/>
                        </a:rPr>
                        <a:t>0</a:t>
                      </a:r>
                      <a:endParaRPr lang="ru-RU" sz="12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200" dirty="0">
                          <a:latin typeface="Times New Roman"/>
                          <a:ea typeface="Calibri"/>
                          <a:cs typeface="Times New Roman"/>
                        </a:rPr>
                        <a:t>имеет объект по переработке с/</a:t>
                      </a:r>
                      <a:r>
                        <a:rPr lang="ru-RU" sz="1200" dirty="0" err="1">
                          <a:latin typeface="Times New Roman"/>
                          <a:ea typeface="Calibri"/>
                          <a:cs typeface="Times New Roman"/>
                        </a:rPr>
                        <a:t>х</a:t>
                      </a:r>
                      <a:r>
                        <a:rPr lang="ru-RU" sz="1200" dirty="0">
                          <a:latin typeface="Times New Roman"/>
                          <a:ea typeface="Calibri"/>
                          <a:cs typeface="Times New Roman"/>
                        </a:rPr>
                        <a:t> продукции/ планирует строительство объекта за счет гранта</a:t>
                      </a:r>
                      <a:endParaRPr lang="ru-RU" sz="1200" dirty="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b="1" dirty="0">
                          <a:latin typeface="Times New Roman"/>
                          <a:ea typeface="Calibri"/>
                          <a:cs typeface="Times New Roman"/>
                        </a:rPr>
                        <a:t>5</a:t>
                      </a:r>
                      <a:endParaRPr lang="ru-RU" sz="1200" dirty="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200">
                          <a:latin typeface="Times New Roman"/>
                          <a:ea typeface="Calibri"/>
                          <a:cs typeface="Times New Roman"/>
                        </a:rPr>
                        <a:t>реализует с/х продукцию по договорам, заключенным с покупателями</a:t>
                      </a:r>
                      <a:endParaRPr lang="ru-RU" sz="12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200" b="1">
                          <a:latin typeface="Times New Roman"/>
                          <a:ea typeface="Calibri"/>
                          <a:cs typeface="Times New Roman"/>
                        </a:rPr>
                        <a:t>4</a:t>
                      </a:r>
                      <a:endParaRPr lang="ru-RU" sz="12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94522">
                <a:tc gridSpan="4">
                  <a:txBody>
                    <a:bodyPr/>
                    <a:lstStyle/>
                    <a:p>
                      <a:pPr algn="ctr">
                        <a:lnSpc>
                          <a:spcPct val="115000"/>
                        </a:lnSpc>
                        <a:spcAft>
                          <a:spcPts val="0"/>
                        </a:spcAft>
                      </a:pPr>
                      <a:r>
                        <a:rPr lang="ru-RU" sz="1200" b="1" dirty="0">
                          <a:solidFill>
                            <a:srgbClr val="FF0000"/>
                          </a:solidFill>
                          <a:latin typeface="Times New Roman"/>
                          <a:ea typeface="Calibri"/>
                          <a:cs typeface="Times New Roman"/>
                        </a:rPr>
                        <a:t>У кооператива на дату подачи заявки на участие в конкурсе:</a:t>
                      </a:r>
                      <a:endParaRPr lang="ru-RU" sz="1200" dirty="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6">
                  <a:txBody>
                    <a:bodyPr/>
                    <a:lstStyle/>
                    <a:p>
                      <a:pPr algn="ctr">
                        <a:lnSpc>
                          <a:spcPct val="115000"/>
                        </a:lnSpc>
                        <a:spcAft>
                          <a:spcPts val="0"/>
                        </a:spcAft>
                      </a:pPr>
                      <a:r>
                        <a:rPr lang="ru-RU" sz="1200" b="1" dirty="0">
                          <a:solidFill>
                            <a:srgbClr val="FF0000"/>
                          </a:solidFill>
                          <a:latin typeface="Times New Roman"/>
                          <a:ea typeface="Calibri"/>
                          <a:cs typeface="Times New Roman"/>
                        </a:rPr>
                        <a:t>Объем выручки от реализации с/</a:t>
                      </a:r>
                      <a:r>
                        <a:rPr lang="ru-RU" sz="1200" b="1" dirty="0" err="1">
                          <a:solidFill>
                            <a:srgbClr val="FF0000"/>
                          </a:solidFill>
                          <a:latin typeface="Times New Roman"/>
                          <a:ea typeface="Calibri"/>
                          <a:cs typeface="Times New Roman"/>
                        </a:rPr>
                        <a:t>х</a:t>
                      </a:r>
                      <a:r>
                        <a:rPr lang="ru-RU" sz="1200" b="1" dirty="0">
                          <a:solidFill>
                            <a:srgbClr val="FF0000"/>
                          </a:solidFill>
                          <a:latin typeface="Times New Roman"/>
                          <a:ea typeface="Calibri"/>
                          <a:cs typeface="Times New Roman"/>
                        </a:rPr>
                        <a:t> продукции за год, предшествующий году подачи заявки, тыс. </a:t>
                      </a:r>
                      <a:r>
                        <a:rPr lang="ru-RU" sz="1200" b="1" dirty="0" err="1">
                          <a:solidFill>
                            <a:srgbClr val="FF0000"/>
                          </a:solidFill>
                          <a:latin typeface="Times New Roman"/>
                          <a:ea typeface="Calibri"/>
                          <a:cs typeface="Times New Roman"/>
                        </a:rPr>
                        <a:t>руб</a:t>
                      </a:r>
                      <a:r>
                        <a:rPr lang="ru-RU" sz="1200" b="1" dirty="0">
                          <a:solidFill>
                            <a:srgbClr val="FF0000"/>
                          </a:solidFill>
                          <a:latin typeface="Times New Roman"/>
                          <a:ea typeface="Calibri"/>
                          <a:cs typeface="Times New Roman"/>
                        </a:rPr>
                        <a:t>:</a:t>
                      </a:r>
                      <a:endParaRPr lang="ru-RU" sz="1200" dirty="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6"/>
                  </a:ext>
                </a:extLst>
              </a:tr>
              <a:tr h="283567">
                <a:tc>
                  <a:txBody>
                    <a:bodyPr/>
                    <a:lstStyle/>
                    <a:p>
                      <a:pPr algn="ctr">
                        <a:lnSpc>
                          <a:spcPct val="115000"/>
                        </a:lnSpc>
                        <a:spcAft>
                          <a:spcPts val="0"/>
                        </a:spcAft>
                      </a:pPr>
                      <a:r>
                        <a:rPr lang="ru-RU" sz="1200">
                          <a:latin typeface="Times New Roman"/>
                          <a:ea typeface="Calibri"/>
                          <a:cs typeface="Times New Roman"/>
                        </a:rPr>
                        <a:t>заключен труд.договор на неопределенный срок с бухгалтером</a:t>
                      </a:r>
                      <a:endParaRPr lang="ru-RU" sz="12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latin typeface="Times New Roman"/>
                          <a:ea typeface="Calibri"/>
                          <a:cs typeface="Times New Roman"/>
                        </a:rPr>
                        <a:t>5</a:t>
                      </a:r>
                      <a:endParaRPr lang="ru-RU" sz="12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заключен договор на оказание услуг по ведению бухгалтерского учета</a:t>
                      </a:r>
                      <a:endParaRPr lang="ru-RU" sz="12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latin typeface="Times New Roman"/>
                          <a:ea typeface="Calibri"/>
                          <a:cs typeface="Times New Roman"/>
                        </a:rPr>
                        <a:t>4</a:t>
                      </a:r>
                      <a:endParaRPr lang="ru-RU" sz="12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свыше 1000</a:t>
                      </a:r>
                      <a:endParaRPr lang="ru-RU" sz="12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latin typeface="Times New Roman"/>
                          <a:ea typeface="Calibri"/>
                          <a:cs typeface="Times New Roman"/>
                        </a:rPr>
                        <a:t>5</a:t>
                      </a:r>
                      <a:endParaRPr lang="ru-RU" sz="12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свыше 500 до 1000 </a:t>
                      </a:r>
                      <a:r>
                        <a:rPr lang="ru-RU" sz="1200" dirty="0" err="1">
                          <a:latin typeface="Times New Roman"/>
                          <a:ea typeface="Calibri"/>
                          <a:cs typeface="Times New Roman"/>
                        </a:rPr>
                        <a:t>вкл</a:t>
                      </a:r>
                      <a:r>
                        <a:rPr lang="ru-RU" sz="1200" dirty="0">
                          <a:latin typeface="Times New Roman"/>
                          <a:ea typeface="Calibri"/>
                          <a:cs typeface="Times New Roman"/>
                        </a:rPr>
                        <a:t>.</a:t>
                      </a:r>
                      <a:endParaRPr lang="ru-RU" sz="1200" dirty="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dirty="0">
                          <a:latin typeface="Times New Roman"/>
                          <a:ea typeface="Calibri"/>
                          <a:cs typeface="Times New Roman"/>
                        </a:rPr>
                        <a:t>4</a:t>
                      </a:r>
                      <a:endParaRPr lang="ru-RU" sz="1200" dirty="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свыше 250 до 500 вкл.</a:t>
                      </a:r>
                      <a:endParaRPr lang="ru-RU" sz="12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latin typeface="Times New Roman"/>
                          <a:ea typeface="Calibri"/>
                          <a:cs typeface="Times New Roman"/>
                        </a:rPr>
                        <a:t>3</a:t>
                      </a:r>
                      <a:endParaRPr lang="ru-RU" sz="12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15527">
                <a:tc>
                  <a:txBody>
                    <a:bodyPr/>
                    <a:lstStyle/>
                    <a:p>
                      <a:pPr algn="ctr">
                        <a:lnSpc>
                          <a:spcPct val="115000"/>
                        </a:lnSpc>
                        <a:spcAft>
                          <a:spcPts val="0"/>
                        </a:spcAft>
                      </a:pPr>
                      <a:endParaRPr lang="ru-RU" sz="12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2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2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2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свыше 50 до 250 вкл.</a:t>
                      </a:r>
                      <a:endParaRPr lang="ru-RU" sz="12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latin typeface="Times New Roman"/>
                          <a:ea typeface="Calibri"/>
                          <a:cs typeface="Times New Roman"/>
                        </a:rPr>
                        <a:t>2</a:t>
                      </a:r>
                      <a:endParaRPr lang="ru-RU" sz="12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свыше 30 до 50 вкл.</a:t>
                      </a:r>
                      <a:endParaRPr lang="ru-RU" sz="12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dirty="0">
                          <a:latin typeface="Times New Roman"/>
                          <a:ea typeface="Calibri"/>
                          <a:cs typeface="Times New Roman"/>
                        </a:rPr>
                        <a:t>1</a:t>
                      </a:r>
                      <a:endParaRPr lang="ru-RU" sz="1200" dirty="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30 и менее</a:t>
                      </a:r>
                      <a:endParaRPr lang="ru-RU" sz="12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latin typeface="Times New Roman"/>
                          <a:ea typeface="Calibri"/>
                          <a:cs typeface="Times New Roman"/>
                        </a:rPr>
                        <a:t>0</a:t>
                      </a:r>
                      <a:endParaRPr lang="ru-RU" sz="12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94522">
                <a:tc gridSpan="10">
                  <a:txBody>
                    <a:bodyPr/>
                    <a:lstStyle/>
                    <a:p>
                      <a:pPr algn="ctr">
                        <a:lnSpc>
                          <a:spcPct val="115000"/>
                        </a:lnSpc>
                        <a:spcAft>
                          <a:spcPts val="0"/>
                        </a:spcAft>
                      </a:pPr>
                      <a:r>
                        <a:rPr lang="ru-RU" sz="1200" b="1" dirty="0">
                          <a:solidFill>
                            <a:srgbClr val="FF0000"/>
                          </a:solidFill>
                          <a:latin typeface="Times New Roman"/>
                          <a:ea typeface="Calibri"/>
                          <a:cs typeface="Times New Roman"/>
                        </a:rPr>
                        <a:t>Количество членов кооператива (кроме ассоциированных) по состоянию на 1-е число месяца подачи заявки на участие в конкурсе составляет:</a:t>
                      </a:r>
                      <a:endParaRPr lang="ru-RU" sz="1200" dirty="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9"/>
                  </a:ext>
                </a:extLst>
              </a:tr>
              <a:tr h="94522">
                <a:tc>
                  <a:txBody>
                    <a:bodyPr/>
                    <a:lstStyle/>
                    <a:p>
                      <a:pPr algn="ctr">
                        <a:lnSpc>
                          <a:spcPct val="115000"/>
                        </a:lnSpc>
                        <a:spcAft>
                          <a:spcPts val="0"/>
                        </a:spcAft>
                      </a:pPr>
                      <a:r>
                        <a:rPr lang="ru-RU" sz="1200">
                          <a:latin typeface="Times New Roman"/>
                          <a:ea typeface="Calibri"/>
                          <a:cs typeface="Times New Roman"/>
                        </a:rPr>
                        <a:t>от 21 и более с/х тов-пр-ей</a:t>
                      </a:r>
                      <a:endParaRPr lang="ru-RU" sz="12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latin typeface="Times New Roman"/>
                          <a:ea typeface="Calibri"/>
                          <a:cs typeface="Times New Roman"/>
                        </a:rPr>
                        <a:t>5</a:t>
                      </a:r>
                      <a:endParaRPr lang="ru-RU" sz="12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Calibri"/>
                          <a:cs typeface="Times New Roman"/>
                        </a:rPr>
                        <a:t>от 16 до 20 с/х товаропроизводителей</a:t>
                      </a:r>
                      <a:endParaRPr lang="ru-RU" sz="12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latin typeface="Times New Roman"/>
                          <a:ea typeface="Calibri"/>
                          <a:cs typeface="Times New Roman"/>
                        </a:rPr>
                        <a:t>4</a:t>
                      </a:r>
                      <a:endParaRPr lang="ru-RU" sz="12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ru-RU" sz="1200" dirty="0">
                          <a:latin typeface="Times New Roman"/>
                          <a:ea typeface="Calibri"/>
                          <a:cs typeface="Times New Roman"/>
                        </a:rPr>
                        <a:t>от 11 до 15 с/</a:t>
                      </a:r>
                      <a:r>
                        <a:rPr lang="ru-RU" sz="1200" dirty="0" err="1">
                          <a:latin typeface="Times New Roman"/>
                          <a:ea typeface="Calibri"/>
                          <a:cs typeface="Times New Roman"/>
                        </a:rPr>
                        <a:t>х</a:t>
                      </a:r>
                      <a:r>
                        <a:rPr lang="ru-RU" sz="1200" dirty="0">
                          <a:latin typeface="Times New Roman"/>
                          <a:ea typeface="Calibri"/>
                          <a:cs typeface="Times New Roman"/>
                        </a:rPr>
                        <a:t> товаропроизводителей</a:t>
                      </a:r>
                      <a:endParaRPr lang="ru-RU" sz="1200" dirty="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a:txBody>
                    <a:bodyPr/>
                    <a:lstStyle/>
                    <a:p>
                      <a:pPr algn="ctr">
                        <a:lnSpc>
                          <a:spcPct val="115000"/>
                        </a:lnSpc>
                        <a:spcAft>
                          <a:spcPts val="0"/>
                        </a:spcAft>
                      </a:pPr>
                      <a:r>
                        <a:rPr lang="ru-RU" sz="1200" b="1">
                          <a:latin typeface="Times New Roman"/>
                          <a:ea typeface="Calibri"/>
                          <a:cs typeface="Times New Roman"/>
                        </a:rPr>
                        <a:t>3</a:t>
                      </a:r>
                      <a:endParaRPr lang="ru-RU" sz="12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10 с/</a:t>
                      </a:r>
                      <a:r>
                        <a:rPr lang="ru-RU" sz="1200" dirty="0" err="1">
                          <a:latin typeface="Times New Roman"/>
                          <a:ea typeface="Calibri"/>
                          <a:cs typeface="Times New Roman"/>
                        </a:rPr>
                        <a:t>х</a:t>
                      </a:r>
                      <a:r>
                        <a:rPr lang="ru-RU" sz="1200" dirty="0">
                          <a:latin typeface="Times New Roman"/>
                          <a:ea typeface="Calibri"/>
                          <a:cs typeface="Times New Roman"/>
                        </a:rPr>
                        <a:t> </a:t>
                      </a:r>
                      <a:r>
                        <a:rPr lang="ru-RU" sz="1200" dirty="0" err="1">
                          <a:latin typeface="Times New Roman"/>
                          <a:ea typeface="Calibri"/>
                          <a:cs typeface="Times New Roman"/>
                        </a:rPr>
                        <a:t>тов-пр-ей</a:t>
                      </a:r>
                      <a:endParaRPr lang="ru-RU" sz="1200" dirty="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dirty="0">
                          <a:latin typeface="Times New Roman"/>
                          <a:ea typeface="Calibri"/>
                          <a:cs typeface="Times New Roman"/>
                        </a:rPr>
                        <a:t>2</a:t>
                      </a:r>
                      <a:endParaRPr lang="ru-RU" sz="1200" dirty="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35280" cy="706090"/>
          </a:xfrm>
        </p:spPr>
        <p:txBody>
          <a:bodyPr>
            <a:normAutofit fontScale="90000"/>
          </a:bodyPr>
          <a:lstStyle/>
          <a:p>
            <a:r>
              <a:rPr lang="ru-RU" sz="2400" b="1" dirty="0">
                <a:solidFill>
                  <a:srgbClr val="FF0000"/>
                </a:solidFill>
                <a:latin typeface="Times New Roman" panose="02020603050405020304" pitchFamily="18" charset="0"/>
                <a:cs typeface="Times New Roman" panose="02020603050405020304" pitchFamily="18" charset="0"/>
              </a:rPr>
              <a:t>Направления расходования гранта:</a:t>
            </a:r>
            <a:br>
              <a:rPr lang="ru-RU" sz="2400" b="1" dirty="0">
                <a:solidFill>
                  <a:srgbClr val="FF0000"/>
                </a:solidFill>
                <a:latin typeface="Times New Roman" panose="02020603050405020304" pitchFamily="18" charset="0"/>
                <a:cs typeface="Times New Roman" panose="02020603050405020304" pitchFamily="18" charset="0"/>
              </a:rPr>
            </a:b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00620" y="2009127"/>
            <a:ext cx="7992631" cy="1419873"/>
          </a:xfrm>
        </p:spPr>
        <p:txBody>
          <a:bodyPr>
            <a:normAutofit/>
          </a:bodyPr>
          <a:lstStyle/>
          <a:p>
            <a:pPr algn="just">
              <a:lnSpc>
                <a:spcPct val="120000"/>
              </a:lnSpc>
              <a:spcBef>
                <a:spcPts val="0"/>
              </a:spcBef>
              <a:buNone/>
            </a:pPr>
            <a:r>
              <a:rPr lang="ru-RU" sz="1400" dirty="0">
                <a:latin typeface="Times New Roman" pitchFamily="18" charset="0"/>
                <a:cs typeface="Times New Roman" pitchFamily="18" charset="0"/>
              </a:rPr>
              <a:t>	Приобретение и монтаж оборудования для производственных объектов, предназначенных для заготовки, хранения, подработки, переработки, сортировки, убоя, первичной переработки, охлаждения, подготовки к реализации, погрузки, разгрузки сельскохозяйственной продукции, транспортировки и реализации дикорастущих пищевых ресурсов и продуктов переработки указанной продукции и дикорастущих пищевых ресурсов (по перечню оборудования).</a:t>
            </a:r>
            <a:endParaRPr lang="ru-RU" sz="1400" dirty="0">
              <a:effectLst/>
              <a:latin typeface="Times New Roman" pitchFamily="18" charset="0"/>
              <a:cs typeface="Times New Roman" pitchFamily="18" charset="0"/>
            </a:endParaRPr>
          </a:p>
        </p:txBody>
      </p:sp>
      <p:sp>
        <p:nvSpPr>
          <p:cNvPr id="5" name="Прямоугольник 4"/>
          <p:cNvSpPr/>
          <p:nvPr/>
        </p:nvSpPr>
        <p:spPr>
          <a:xfrm>
            <a:off x="1115616" y="627683"/>
            <a:ext cx="7677635" cy="1169551"/>
          </a:xfrm>
          <a:prstGeom prst="rect">
            <a:avLst/>
          </a:prstGeom>
        </p:spPr>
        <p:txBody>
          <a:bodyPr wrap="square">
            <a:spAutoFit/>
          </a:bodyPr>
          <a:lstStyle/>
          <a:p>
            <a:pPr algn="just"/>
            <a:r>
              <a:rPr lang="ru-RU" sz="1400" dirty="0">
                <a:latin typeface="Times New Roman" pitchFamily="18" charset="0"/>
                <a:cs typeface="Times New Roman" pitchFamily="18" charset="0"/>
              </a:rPr>
              <a:t>Приобретение, строительство, капитальный ремонт, реконструкцию или модернизацию производственных объектов по заготовке, хранению, подработке, переработке, сортировке, убою, первичной переработке, подготовке к реализации и реализации сельскохозяйственной продукции, дикорастущих пищевых ресурсов и продуктов переработки указанной продукции и дикорастущих пищевых ресурсов</a:t>
            </a:r>
          </a:p>
        </p:txBody>
      </p:sp>
      <p:pic>
        <p:nvPicPr>
          <p:cNvPr id="4098" name="Picture 2" descr="Банк России выпустил в обращение первые монеты с символом рубля — РБК"/>
          <p:cNvPicPr>
            <a:picLocks noChangeAspect="1" noChangeArrowheads="1"/>
          </p:cNvPicPr>
          <p:nvPr/>
        </p:nvPicPr>
        <p:blipFill>
          <a:blip r:embed="rId2" cstate="print"/>
          <a:srcRect/>
          <a:stretch>
            <a:fillRect/>
          </a:stretch>
        </p:blipFill>
        <p:spPr bwMode="auto">
          <a:xfrm>
            <a:off x="71750" y="673189"/>
            <a:ext cx="899849" cy="719879"/>
          </a:xfrm>
          <a:prstGeom prst="rect">
            <a:avLst/>
          </a:prstGeom>
          <a:noFill/>
        </p:spPr>
      </p:pic>
      <p:pic>
        <p:nvPicPr>
          <p:cNvPr id="7" name="Picture 2" descr="Банк России выпустил в обращение первые монеты с символом рубля — РБК"/>
          <p:cNvPicPr>
            <a:picLocks noChangeAspect="1" noChangeArrowheads="1"/>
          </p:cNvPicPr>
          <p:nvPr/>
        </p:nvPicPr>
        <p:blipFill>
          <a:blip r:embed="rId2" cstate="print"/>
          <a:srcRect/>
          <a:stretch>
            <a:fillRect/>
          </a:stretch>
        </p:blipFill>
        <p:spPr bwMode="auto">
          <a:xfrm>
            <a:off x="109912" y="2266992"/>
            <a:ext cx="899849" cy="719879"/>
          </a:xfrm>
          <a:prstGeom prst="rect">
            <a:avLst/>
          </a:prstGeom>
          <a:noFill/>
        </p:spPr>
      </p:pic>
      <p:sp>
        <p:nvSpPr>
          <p:cNvPr id="8" name="TextBox 7">
            <a:extLst>
              <a:ext uri="{FF2B5EF4-FFF2-40B4-BE49-F238E27FC236}">
                <a16:creationId xmlns:a16="http://schemas.microsoft.com/office/drawing/2014/main" id="{99B48A86-F390-2477-8043-A2B99417237C}"/>
              </a:ext>
            </a:extLst>
          </p:cNvPr>
          <p:cNvSpPr txBox="1"/>
          <p:nvPr/>
        </p:nvSpPr>
        <p:spPr>
          <a:xfrm>
            <a:off x="1187624" y="4517992"/>
            <a:ext cx="7814767" cy="523220"/>
          </a:xfrm>
          <a:prstGeom prst="rect">
            <a:avLst/>
          </a:prstGeom>
          <a:noFill/>
        </p:spPr>
        <p:txBody>
          <a:bodyPr wrap="square">
            <a:spAutoFit/>
          </a:bodyPr>
          <a:lstStyle/>
          <a:p>
            <a:pPr algn="just"/>
            <a:r>
              <a:rPr lang="ru-RU" sz="1400" dirty="0">
                <a:latin typeface="Times New Roman" pitchFamily="18" charset="0"/>
                <a:cs typeface="Times New Roman" pitchFamily="18" charset="0"/>
              </a:rPr>
              <a:t>Приобретение и монтаж оборудования для рыбоводной инфраструктуры и товарной аквакультуры (товарного рыбоводства). (прил. № 3 к приказу Минсельхоза России от 29.01.2020 № 30);.</a:t>
            </a:r>
            <a:endParaRPr lang="ru-RU" sz="1400" dirty="0"/>
          </a:p>
        </p:txBody>
      </p:sp>
      <p:sp>
        <p:nvSpPr>
          <p:cNvPr id="10" name="TextBox 9">
            <a:extLst>
              <a:ext uri="{FF2B5EF4-FFF2-40B4-BE49-F238E27FC236}">
                <a16:creationId xmlns:a16="http://schemas.microsoft.com/office/drawing/2014/main" id="{74227F4C-FEA5-511D-FCFE-A95F68C6A7C0}"/>
              </a:ext>
            </a:extLst>
          </p:cNvPr>
          <p:cNvSpPr txBox="1"/>
          <p:nvPr/>
        </p:nvSpPr>
        <p:spPr>
          <a:xfrm>
            <a:off x="1115616" y="3670158"/>
            <a:ext cx="7892485" cy="738664"/>
          </a:xfrm>
          <a:prstGeom prst="rect">
            <a:avLst/>
          </a:prstGeom>
          <a:noFill/>
        </p:spPr>
        <p:txBody>
          <a:bodyPr wrap="square">
            <a:spAutoFit/>
          </a:bodyPr>
          <a:lstStyle/>
          <a:p>
            <a:pPr algn="just">
              <a:buNone/>
            </a:pPr>
            <a:r>
              <a:rPr lang="ru-RU" sz="1400" dirty="0">
                <a:latin typeface="Times New Roman" pitchFamily="18" charset="0"/>
                <a:cs typeface="Times New Roman" pitchFamily="18" charset="0"/>
              </a:rPr>
              <a:t>Погашение не более 20% привлекаемого на реализацию бизнес-плана победителя конкурса льготного инвестиционного кредита и уплату процентов по кредиту, в течение 18 месяцев с даты получения гранта;</a:t>
            </a:r>
          </a:p>
        </p:txBody>
      </p:sp>
      <p:sp>
        <p:nvSpPr>
          <p:cNvPr id="12" name="TextBox 11">
            <a:extLst>
              <a:ext uri="{FF2B5EF4-FFF2-40B4-BE49-F238E27FC236}">
                <a16:creationId xmlns:a16="http://schemas.microsoft.com/office/drawing/2014/main" id="{A5214528-FC0D-7B2B-F40E-AE28C9303D63}"/>
              </a:ext>
            </a:extLst>
          </p:cNvPr>
          <p:cNvSpPr txBox="1"/>
          <p:nvPr/>
        </p:nvSpPr>
        <p:spPr>
          <a:xfrm>
            <a:off x="1187624" y="5373729"/>
            <a:ext cx="7646874" cy="738664"/>
          </a:xfrm>
          <a:prstGeom prst="rect">
            <a:avLst/>
          </a:prstGeom>
          <a:noFill/>
        </p:spPr>
        <p:txBody>
          <a:bodyPr wrap="square">
            <a:spAutoFit/>
          </a:bodyPr>
          <a:lstStyle/>
          <a:p>
            <a:pPr algn="just"/>
            <a:r>
              <a:rPr lang="ru-RU" sz="1400" dirty="0">
                <a:latin typeface="Times New Roman" pitchFamily="18" charset="0"/>
                <a:cs typeface="Times New Roman" pitchFamily="18" charset="0"/>
              </a:rPr>
              <a:t>Приобретение и монтаж оборудования для производственных объектов, предназначенных для первичной переработки льна и (или) технической конопли. Перечень указанного оборудования и техники утверждается правовым актом министерства</a:t>
            </a:r>
            <a:r>
              <a:rPr lang="ru-RU" sz="1400" dirty="0"/>
              <a:t>.</a:t>
            </a:r>
          </a:p>
        </p:txBody>
      </p:sp>
      <p:pic>
        <p:nvPicPr>
          <p:cNvPr id="13" name="Picture 2" descr="Банк России выпустил в обращение первые монеты с символом рубля — РБК">
            <a:extLst>
              <a:ext uri="{FF2B5EF4-FFF2-40B4-BE49-F238E27FC236}">
                <a16:creationId xmlns:a16="http://schemas.microsoft.com/office/drawing/2014/main" id="{13C2C115-1D4F-3727-F9BE-0F9E054AC857}"/>
              </a:ext>
            </a:extLst>
          </p:cNvPr>
          <p:cNvPicPr>
            <a:picLocks noChangeAspect="1" noChangeArrowheads="1"/>
          </p:cNvPicPr>
          <p:nvPr/>
        </p:nvPicPr>
        <p:blipFill>
          <a:blip r:embed="rId2" cstate="print"/>
          <a:srcRect/>
          <a:stretch>
            <a:fillRect/>
          </a:stretch>
        </p:blipFill>
        <p:spPr bwMode="auto">
          <a:xfrm>
            <a:off x="71749" y="3670158"/>
            <a:ext cx="899849" cy="719879"/>
          </a:xfrm>
          <a:prstGeom prst="rect">
            <a:avLst/>
          </a:prstGeom>
          <a:noFill/>
        </p:spPr>
      </p:pic>
      <p:pic>
        <p:nvPicPr>
          <p:cNvPr id="14" name="Picture 2" descr="Банк России выпустил в обращение первые монеты с символом рубля — РБК">
            <a:extLst>
              <a:ext uri="{FF2B5EF4-FFF2-40B4-BE49-F238E27FC236}">
                <a16:creationId xmlns:a16="http://schemas.microsoft.com/office/drawing/2014/main" id="{63AC41D6-283D-C0F8-E4FA-5E3322FC46CC}"/>
              </a:ext>
            </a:extLst>
          </p:cNvPr>
          <p:cNvPicPr>
            <a:picLocks noChangeAspect="1" noChangeArrowheads="1"/>
          </p:cNvPicPr>
          <p:nvPr/>
        </p:nvPicPr>
        <p:blipFill>
          <a:blip r:embed="rId2" cstate="print"/>
          <a:srcRect/>
          <a:stretch>
            <a:fillRect/>
          </a:stretch>
        </p:blipFill>
        <p:spPr bwMode="auto">
          <a:xfrm>
            <a:off x="100363" y="3679550"/>
            <a:ext cx="899849" cy="719879"/>
          </a:xfrm>
          <a:prstGeom prst="rect">
            <a:avLst/>
          </a:prstGeom>
          <a:noFill/>
        </p:spPr>
      </p:pic>
      <p:pic>
        <p:nvPicPr>
          <p:cNvPr id="16" name="Picture 2" descr="Банк России выпустил в обращение первые монеты с символом рубля — РБК">
            <a:extLst>
              <a:ext uri="{FF2B5EF4-FFF2-40B4-BE49-F238E27FC236}">
                <a16:creationId xmlns:a16="http://schemas.microsoft.com/office/drawing/2014/main" id="{E958DBB7-78BA-FDB8-CA89-3F809D1DF9F4}"/>
              </a:ext>
            </a:extLst>
          </p:cNvPr>
          <p:cNvPicPr>
            <a:picLocks noChangeAspect="1" noChangeArrowheads="1"/>
          </p:cNvPicPr>
          <p:nvPr/>
        </p:nvPicPr>
        <p:blipFill>
          <a:blip r:embed="rId2" cstate="print"/>
          <a:srcRect/>
          <a:stretch>
            <a:fillRect/>
          </a:stretch>
        </p:blipFill>
        <p:spPr bwMode="auto">
          <a:xfrm>
            <a:off x="100362" y="4499039"/>
            <a:ext cx="899849" cy="719879"/>
          </a:xfrm>
          <a:prstGeom prst="rect">
            <a:avLst/>
          </a:prstGeom>
          <a:noFill/>
        </p:spPr>
      </p:pic>
      <p:pic>
        <p:nvPicPr>
          <p:cNvPr id="17" name="Picture 2" descr="Банк России выпустил в обращение первые монеты с символом рубля — РБК">
            <a:extLst>
              <a:ext uri="{FF2B5EF4-FFF2-40B4-BE49-F238E27FC236}">
                <a16:creationId xmlns:a16="http://schemas.microsoft.com/office/drawing/2014/main" id="{0E65877F-3AF3-A0EB-12A8-71D5D694295E}"/>
              </a:ext>
            </a:extLst>
          </p:cNvPr>
          <p:cNvPicPr>
            <a:picLocks noChangeAspect="1" noChangeArrowheads="1"/>
          </p:cNvPicPr>
          <p:nvPr/>
        </p:nvPicPr>
        <p:blipFill>
          <a:blip r:embed="rId2" cstate="print"/>
          <a:srcRect/>
          <a:stretch>
            <a:fillRect/>
          </a:stretch>
        </p:blipFill>
        <p:spPr bwMode="auto">
          <a:xfrm>
            <a:off x="71749" y="5464932"/>
            <a:ext cx="899849" cy="719879"/>
          </a:xfrm>
          <a:prstGeom prst="rect">
            <a:avLst/>
          </a:prstGeom>
          <a:noFill/>
        </p:spPr>
      </p:pic>
    </p:spTree>
    <p:extLst>
      <p:ext uri="{BB962C8B-B14F-4D97-AF65-F5344CB8AC3E}">
        <p14:creationId xmlns:p14="http://schemas.microsoft.com/office/powerpoint/2010/main" val="3905758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76064"/>
          </a:xfrm>
        </p:spPr>
        <p:txBody>
          <a:bodyPr>
            <a:normAutofit/>
          </a:bodyPr>
          <a:lstStyle/>
          <a:p>
            <a:r>
              <a:rPr lang="ru-RU" sz="2800" b="1" dirty="0">
                <a:latin typeface="Times New Roman" panose="02020603050405020304" pitchFamily="18" charset="0"/>
                <a:cs typeface="Times New Roman" panose="02020603050405020304" pitchFamily="18" charset="0"/>
              </a:rPr>
              <a:t>Обязательства победителей конкурса</a:t>
            </a:r>
          </a:p>
        </p:txBody>
      </p:sp>
      <p:sp>
        <p:nvSpPr>
          <p:cNvPr id="3" name="Объект 2"/>
          <p:cNvSpPr>
            <a:spLocks noGrp="1"/>
          </p:cNvSpPr>
          <p:nvPr>
            <p:ph idx="1"/>
          </p:nvPr>
        </p:nvSpPr>
        <p:spPr>
          <a:xfrm>
            <a:off x="323528" y="548680"/>
            <a:ext cx="8568952" cy="6048672"/>
          </a:xfrm>
        </p:spPr>
        <p:txBody>
          <a:bodyPr>
            <a:noAutofit/>
          </a:bodyPr>
          <a:lstStyle/>
          <a:p>
            <a:pPr algn="just"/>
            <a:r>
              <a:rPr lang="ru-RU" sz="1600" dirty="0">
                <a:effectLst/>
                <a:latin typeface="Times New Roman" pitchFamily="18" charset="0"/>
                <a:cs typeface="Times New Roman" pitchFamily="18" charset="0"/>
              </a:rPr>
              <a:t>Использовать грант в течение 24 месяцев со дня поступления средств гранта на лицевой счет кооператива</a:t>
            </a:r>
            <a:r>
              <a:rPr lang="ru-RU" sz="1600" dirty="0">
                <a:latin typeface="Times New Roman" pitchFamily="18" charset="0"/>
                <a:cs typeface="Times New Roman" pitchFamily="18" charset="0"/>
              </a:rPr>
              <a:t>;</a:t>
            </a:r>
            <a:endParaRPr lang="ru-RU" sz="1600" dirty="0">
              <a:effectLst/>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Не приобретать имущество у члена данного кооператива (включая ассоциированных членов) за счет средств гранта;</a:t>
            </a:r>
            <a:endParaRPr lang="ru-RU" sz="1600" dirty="0">
              <a:effectLst/>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Внести имущество, приобретенное за счет средств гранта, в неделимый фонд кооператива;</a:t>
            </a:r>
          </a:p>
          <a:p>
            <a:pPr algn="just"/>
            <a:r>
              <a:rPr lang="ru-RU" sz="1600" dirty="0" err="1">
                <a:latin typeface="Times New Roman" pitchFamily="18" charset="0"/>
                <a:cs typeface="Times New Roman" pitchFamily="18" charset="0"/>
              </a:rPr>
              <a:t>Неприобретение</a:t>
            </a:r>
            <a:r>
              <a:rPr lang="ru-RU" sz="1600" dirty="0">
                <a:latin typeface="Times New Roman" pitchFamily="18" charset="0"/>
                <a:cs typeface="Times New Roman" pitchFamily="18" charset="0"/>
              </a:rPr>
              <a:t> за счет гранта имущества, ранее приобретенного с участием государственной поддержки;</a:t>
            </a:r>
            <a:endParaRPr lang="ru-RU" sz="1600" dirty="0">
              <a:effectLst/>
              <a:latin typeface="Times New Roman" pitchFamily="18" charset="0"/>
              <a:cs typeface="Times New Roman" pitchFamily="18" charset="0"/>
            </a:endParaRPr>
          </a:p>
          <a:p>
            <a:pPr algn="just"/>
            <a:r>
              <a:rPr lang="ru-RU" sz="1600" dirty="0">
                <a:effectLst/>
                <a:latin typeface="Times New Roman" pitchFamily="18" charset="0"/>
                <a:cs typeface="Times New Roman" pitchFamily="18" charset="0"/>
              </a:rPr>
              <a:t>Осуществлять деятельность и предоставлять отчетность о реализации проекта </a:t>
            </a:r>
            <a:r>
              <a:rPr lang="ru-RU" sz="1600" dirty="0" err="1">
                <a:effectLst/>
                <a:latin typeface="Times New Roman" pitchFamily="18" charset="0"/>
                <a:cs typeface="Times New Roman" pitchFamily="18" charset="0"/>
              </a:rPr>
              <a:t>грантополучателя</a:t>
            </a:r>
            <a:r>
              <a:rPr lang="ru-RU" sz="1600" dirty="0">
                <a:effectLst/>
                <a:latin typeface="Times New Roman" pitchFamily="18" charset="0"/>
                <a:cs typeface="Times New Roman" pitchFamily="18" charset="0"/>
              </a:rPr>
              <a:t> в министерство в течение не менее 5 лет со  дня получения гранта</a:t>
            </a:r>
            <a:r>
              <a:rPr lang="ru-RU" sz="1600" dirty="0">
                <a:latin typeface="Times New Roman" pitchFamily="18" charset="0"/>
                <a:cs typeface="Times New Roman" pitchFamily="18" charset="0"/>
              </a:rPr>
              <a:t>;</a:t>
            </a:r>
            <a:endParaRPr lang="ru-RU" sz="1600" dirty="0">
              <a:effectLst/>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Оплачивать за счет собственных средств не менее 40% стоимости планируемых затрат, указанных в бизнес-плане;</a:t>
            </a:r>
            <a:endParaRPr lang="ru-RU" sz="1600" dirty="0">
              <a:effectLst/>
              <a:latin typeface="Times New Roman" pitchFamily="18" charset="0"/>
              <a:cs typeface="Times New Roman" pitchFamily="18" charset="0"/>
            </a:endParaRPr>
          </a:p>
          <a:p>
            <a:pPr algn="just"/>
            <a:r>
              <a:rPr lang="ru-RU" sz="1600" dirty="0">
                <a:effectLst/>
                <a:latin typeface="Times New Roman" pitchFamily="18" charset="0"/>
                <a:cs typeface="Times New Roman" pitchFamily="18" charset="0"/>
              </a:rPr>
              <a:t>Создать не менее одного нового постоянного рабочего места на каждые 10 млн. рублей гранта, </a:t>
            </a:r>
            <a:r>
              <a:rPr lang="ru-RU" sz="1600" dirty="0">
                <a:latin typeface="Times New Roman" pitchFamily="18" charset="0"/>
                <a:cs typeface="Times New Roman" pitchFamily="18" charset="0"/>
              </a:rPr>
              <a:t>но не менее одного нового постоянного рабочего места на один грант в срок, определяемый министерством, но не позднее 24 месяцев со дня предоставления гранта;</a:t>
            </a:r>
            <a:endParaRPr lang="ru-RU" sz="1600" dirty="0">
              <a:effectLst/>
              <a:latin typeface="Times New Roman" pitchFamily="18" charset="0"/>
              <a:cs typeface="Times New Roman" pitchFamily="18" charset="0"/>
            </a:endParaRPr>
          </a:p>
          <a:p>
            <a:pPr algn="just"/>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Представлять в министерство отчетность о сохранении рабочих мест, созданных в рамках реализации проекта грантополучателя, в течение не менее чем 5 лет со дня получения гранта</a:t>
            </a:r>
            <a:r>
              <a:rPr lang="ru-RU" sz="1600" dirty="0">
                <a:latin typeface="Times New Roman" panose="02020603050405020304" pitchFamily="18" charset="0"/>
                <a:cs typeface="Times New Roman" pitchFamily="18" charset="0"/>
              </a:rPr>
              <a:t>;</a:t>
            </a:r>
          </a:p>
          <a:p>
            <a:pPr algn="just"/>
            <a:r>
              <a:rPr lang="ru-RU" sz="1600" dirty="0">
                <a:latin typeface="Times New Roman" pitchFamily="18" charset="0"/>
                <a:cs typeface="Times New Roman" pitchFamily="18" charset="0"/>
              </a:rPr>
              <a:t>Ежегодно, в течение 5 лет со дня получения средств гранта представлять в министерство заключение ревизионного союза о результатах деятельности;</a:t>
            </a:r>
          </a:p>
          <a:p>
            <a:pPr algn="just"/>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Обеспечивать ежегодный прирост объема реализации сельскохозяйственной продукции в течение не менее чем 5 лет с даты получения гранта не менее чем на 8% в отчетном году по отношению к предыдущему году</a:t>
            </a:r>
            <a:endParaRPr lang="ru-RU" sz="1600" dirty="0">
              <a:latin typeface="Times New Roman" panose="02020603050405020304" pitchFamily="18" charset="0"/>
              <a:cs typeface="Times New Roman" pitchFamily="18" charset="0"/>
            </a:endParaRPr>
          </a:p>
          <a:p>
            <a:pPr marL="0" indent="0" algn="just">
              <a:buNone/>
            </a:pPr>
            <a:endParaRPr lang="ru-RU" sz="1600" dirty="0">
              <a:effectLst/>
              <a:latin typeface="Times New Roman" panose="02020603050405020304" pitchFamily="18" charset="0"/>
              <a:cs typeface="Times New Roman" panose="02020603050405020304" pitchFamily="18" charset="0"/>
            </a:endParaRPr>
          </a:p>
          <a:p>
            <a:pPr algn="just"/>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396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8DEFE-5063-29F6-8D66-6BD14EA97463}"/>
              </a:ext>
            </a:extLst>
          </p:cNvPr>
          <p:cNvSpPr txBox="1"/>
          <p:nvPr/>
        </p:nvSpPr>
        <p:spPr>
          <a:xfrm>
            <a:off x="2418397" y="332656"/>
            <a:ext cx="4307205" cy="369332"/>
          </a:xfrm>
          <a:prstGeom prst="rect">
            <a:avLst/>
          </a:prstGeom>
          <a:noFill/>
        </p:spPr>
        <p:txBody>
          <a:bodyPr wrap="none" rtlCol="0">
            <a:spAutoFit/>
          </a:bodyPr>
          <a:lstStyle/>
          <a:p>
            <a:r>
              <a:rPr lang="ru-RU" b="1" dirty="0">
                <a:solidFill>
                  <a:schemeClr val="accent2"/>
                </a:solidFill>
                <a:latin typeface="Times New Roman" panose="02020603050405020304" pitchFamily="18" charset="0"/>
                <a:cs typeface="Times New Roman" panose="02020603050405020304" pitchFamily="18" charset="0"/>
              </a:rPr>
              <a:t>МАКСИМАЛЬНЫЙ РАЗМЕР ГРАНТА</a:t>
            </a:r>
          </a:p>
        </p:txBody>
      </p:sp>
      <p:sp>
        <p:nvSpPr>
          <p:cNvPr id="4" name="TextBox 3">
            <a:extLst>
              <a:ext uri="{FF2B5EF4-FFF2-40B4-BE49-F238E27FC236}">
                <a16:creationId xmlns:a16="http://schemas.microsoft.com/office/drawing/2014/main" id="{20E9A03C-C0C4-D615-F952-89724F0E063B}"/>
              </a:ext>
            </a:extLst>
          </p:cNvPr>
          <p:cNvSpPr txBox="1"/>
          <p:nvPr/>
        </p:nvSpPr>
        <p:spPr>
          <a:xfrm>
            <a:off x="467544" y="908720"/>
            <a:ext cx="8424936" cy="1261884"/>
          </a:xfrm>
          <a:prstGeom prst="rect">
            <a:avLst/>
          </a:prstGeom>
          <a:noFill/>
        </p:spPr>
        <p:txBody>
          <a:bodyPr wrap="square">
            <a:spAutoFit/>
          </a:bodyPr>
          <a:lstStyle/>
          <a:p>
            <a:pPr indent="342900" algn="ctr">
              <a:spcBef>
                <a:spcPts val="1200"/>
              </a:spcBef>
            </a:pPr>
            <a:r>
              <a:rPr lang="ru-RU" sz="2200" dirty="0">
                <a:effectLst/>
                <a:latin typeface="Times New Roman" panose="02020603050405020304" pitchFamily="18" charset="0"/>
                <a:ea typeface="Times New Roman" panose="02020603050405020304" pitchFamily="18" charset="0"/>
              </a:rPr>
              <a:t>не более 70 млн. рублей, но не более 60% затрат на реализацию бизнес-плана</a:t>
            </a:r>
            <a:r>
              <a:rPr lang="ru-RU" sz="2200" dirty="0">
                <a:latin typeface="Times New Roman" panose="02020603050405020304" pitchFamily="18" charset="0"/>
                <a:ea typeface="Times New Roman" panose="02020603050405020304" pitchFamily="18" charset="0"/>
              </a:rPr>
              <a:t>.</a:t>
            </a:r>
          </a:p>
          <a:p>
            <a:pPr indent="342900" algn="ctr">
              <a:spcBef>
                <a:spcPts val="1200"/>
              </a:spcBef>
            </a:pPr>
            <a:r>
              <a:rPr lang="ru-RU" sz="2200" dirty="0">
                <a:effectLst/>
                <a:latin typeface="Times New Roman" panose="02020603050405020304" pitchFamily="18" charset="0"/>
                <a:ea typeface="Times New Roman" panose="02020603050405020304" pitchFamily="18" charset="0"/>
              </a:rPr>
              <a:t>Размер гранта не может быть менее 5 млн. рублей. </a:t>
            </a:r>
          </a:p>
        </p:txBody>
      </p:sp>
      <p:sp>
        <p:nvSpPr>
          <p:cNvPr id="6" name="TextBox 5">
            <a:extLst>
              <a:ext uri="{FF2B5EF4-FFF2-40B4-BE49-F238E27FC236}">
                <a16:creationId xmlns:a16="http://schemas.microsoft.com/office/drawing/2014/main" id="{E7E1C08D-931A-D70A-C8D2-7EA01F8BD6C9}"/>
              </a:ext>
            </a:extLst>
          </p:cNvPr>
          <p:cNvSpPr txBox="1"/>
          <p:nvPr/>
        </p:nvSpPr>
        <p:spPr>
          <a:xfrm>
            <a:off x="467544" y="3284450"/>
            <a:ext cx="8136904" cy="1446550"/>
          </a:xfrm>
          <a:prstGeom prst="rect">
            <a:avLst/>
          </a:prstGeom>
          <a:noFill/>
        </p:spPr>
        <p:txBody>
          <a:bodyPr wrap="square">
            <a:spAutoFit/>
          </a:bodyPr>
          <a:lstStyle/>
          <a:p>
            <a:pPr algn="ctr"/>
            <a:r>
              <a:rPr lang="ru-RU" sz="2200" dirty="0">
                <a:effectLst/>
                <a:latin typeface="Times New Roman" panose="02020603050405020304" pitchFamily="18" charset="0"/>
                <a:ea typeface="Times New Roman" panose="02020603050405020304" pitchFamily="18" charset="0"/>
                <a:cs typeface="Times New Roman" panose="02020603050405020304" pitchFamily="18" charset="0"/>
              </a:rPr>
              <a:t>Максимальный размер гранта в расчете на одного победителя конкурса, являющегося </a:t>
            </a:r>
            <a:r>
              <a:rPr lang="ru-RU" sz="2200" u="sng" dirty="0">
                <a:effectLst/>
                <a:latin typeface="Times New Roman" panose="02020603050405020304" pitchFamily="18" charset="0"/>
                <a:ea typeface="Times New Roman" panose="02020603050405020304" pitchFamily="18" charset="0"/>
                <a:cs typeface="Times New Roman" panose="02020603050405020304" pitchFamily="18" charset="0"/>
              </a:rPr>
              <a:t>начинающим кооперативом</a:t>
            </a:r>
            <a:r>
              <a:rPr lang="ru-RU" sz="2200" dirty="0">
                <a:effectLst/>
                <a:latin typeface="Times New Roman" panose="02020603050405020304" pitchFamily="18" charset="0"/>
                <a:ea typeface="Times New Roman" panose="02020603050405020304" pitchFamily="18" charset="0"/>
                <a:cs typeface="Times New Roman" panose="02020603050405020304" pitchFamily="18" charset="0"/>
              </a:rPr>
              <a:t>, составляет не более 10 млн. рублей, но не более 80% затрат на реализацию бизнес-плана. </a:t>
            </a:r>
            <a:endParaRPr lang="ru-RU" sz="22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C3DAB1A-D6AB-9003-A4BC-DFDD54430723}"/>
              </a:ext>
            </a:extLst>
          </p:cNvPr>
          <p:cNvSpPr txBox="1"/>
          <p:nvPr/>
        </p:nvSpPr>
        <p:spPr>
          <a:xfrm>
            <a:off x="373813" y="4802715"/>
            <a:ext cx="8609493" cy="646331"/>
          </a:xfrm>
          <a:prstGeom prst="rect">
            <a:avLst/>
          </a:prstGeom>
          <a:noFill/>
        </p:spPr>
        <p:txBody>
          <a:bodyPr wrap="square">
            <a:spAutoFit/>
          </a:bodyPr>
          <a:lstStyle/>
          <a:p>
            <a:pPr algn="ct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Победитель конкурса имеет право внести изменения в бизнес-план не более 2 раз в течение периода его реализации</a:t>
            </a:r>
            <a:endParaRPr lang="ru-RU" i="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BB43687-4521-6A06-45E9-012172C96E5E}"/>
              </a:ext>
            </a:extLst>
          </p:cNvPr>
          <p:cNvSpPr txBox="1"/>
          <p:nvPr/>
        </p:nvSpPr>
        <p:spPr>
          <a:xfrm>
            <a:off x="196316" y="5785648"/>
            <a:ext cx="8964488" cy="923330"/>
          </a:xfrm>
          <a:prstGeom prst="rect">
            <a:avLst/>
          </a:prstGeom>
          <a:noFill/>
        </p:spPr>
        <p:txBody>
          <a:bodyPr wrap="square">
            <a:spAutoFit/>
          </a:bodyPr>
          <a:lstStyle/>
          <a:p>
            <a:pPr indent="342900" algn="just">
              <a:spcBef>
                <a:spcPts val="1200"/>
              </a:spcBef>
            </a:pPr>
            <a:r>
              <a:rPr lang="ru-RU" sz="1800" dirty="0">
                <a:effectLst/>
                <a:latin typeface="Times New Roman" panose="02020603050405020304" pitchFamily="18" charset="0"/>
                <a:ea typeface="Times New Roman" panose="02020603050405020304" pitchFamily="18" charset="0"/>
              </a:rPr>
              <a:t>Повторное получение гранта возможно при условии реализации в полном объеме бизнес-плана, на который был получен грант, и достижения плановых показателей деятельности, но не ранее чем через 36 месяцев с даты получения предыдущего гранта.</a:t>
            </a:r>
          </a:p>
        </p:txBody>
      </p:sp>
      <p:pic>
        <p:nvPicPr>
          <p:cNvPr id="11" name="Рисунок 10">
            <a:extLst>
              <a:ext uri="{FF2B5EF4-FFF2-40B4-BE49-F238E27FC236}">
                <a16:creationId xmlns:a16="http://schemas.microsoft.com/office/drawing/2014/main" id="{E4FE5466-04BD-6781-7D51-C0B5485B3240}"/>
              </a:ext>
            </a:extLst>
          </p:cNvPr>
          <p:cNvPicPr>
            <a:picLocks noChangeAspect="1"/>
          </p:cNvPicPr>
          <p:nvPr/>
        </p:nvPicPr>
        <p:blipFill>
          <a:blip r:embed="rId2" cstate="print"/>
          <a:stretch>
            <a:fillRect/>
          </a:stretch>
        </p:blipFill>
        <p:spPr>
          <a:xfrm>
            <a:off x="3794283" y="2143082"/>
            <a:ext cx="1555431" cy="1166573"/>
          </a:xfrm>
          <a:prstGeom prst="rect">
            <a:avLst/>
          </a:prstGeom>
        </p:spPr>
      </p:pic>
    </p:spTree>
    <p:extLst>
      <p:ext uri="{BB962C8B-B14F-4D97-AF65-F5344CB8AC3E}">
        <p14:creationId xmlns:p14="http://schemas.microsoft.com/office/powerpoint/2010/main" val="3173174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левер — Природа, флора - Stock Photo | #3451827"/>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0" y="0"/>
            <a:ext cx="9144000" cy="3170099"/>
          </a:xfrm>
          <a:prstGeom prst="rect">
            <a:avLst/>
          </a:prstGeom>
        </p:spPr>
        <p:txBody>
          <a:bodyPr wrap="square">
            <a:spAutoFit/>
          </a:bodyPr>
          <a:lstStyle/>
          <a:p>
            <a:pPr algn="ctr"/>
            <a:r>
              <a:rPr lang="ru-RU" sz="2500" b="1" dirty="0">
                <a:latin typeface="Times New Roman" panose="02020603050405020304" pitchFamily="18" charset="0"/>
                <a:cs typeface="Times New Roman" panose="02020603050405020304" pitchFamily="18" charset="0"/>
              </a:rPr>
              <a:t>Наши контакты: </a:t>
            </a:r>
          </a:p>
          <a:p>
            <a:pPr algn="ctr"/>
            <a:r>
              <a:rPr lang="ru-RU" sz="2500" b="1" dirty="0">
                <a:latin typeface="Times New Roman" panose="02020603050405020304" pitchFamily="18" charset="0"/>
                <a:cs typeface="Times New Roman" panose="02020603050405020304" pitchFamily="18" charset="0"/>
              </a:rPr>
              <a:t>Центр компетенций в сфере сельскохозяйственной кооперации и поддержки фермеров Кировской области</a:t>
            </a:r>
          </a:p>
          <a:p>
            <a:pPr algn="ctr"/>
            <a:r>
              <a:rPr lang="ru-RU" sz="2500" b="1" dirty="0">
                <a:latin typeface="Times New Roman" panose="02020603050405020304" pitchFamily="18" charset="0"/>
                <a:cs typeface="Times New Roman" panose="02020603050405020304" pitchFamily="18" charset="0"/>
              </a:rPr>
              <a:t> (структурное подразделение  КОГБУ «ЦСХК «Клевера Нечерноземья»):</a:t>
            </a:r>
          </a:p>
          <a:p>
            <a:pPr algn="ctr"/>
            <a:r>
              <a:rPr lang="ru-RU" sz="2500" b="1" dirty="0">
                <a:latin typeface="Times New Roman" panose="02020603050405020304" pitchFamily="18" charset="0"/>
                <a:cs typeface="Times New Roman" panose="02020603050405020304" pitchFamily="18" charset="0"/>
              </a:rPr>
              <a:t>город  Киров, ул. Преображенская, 66, </a:t>
            </a:r>
            <a:r>
              <a:rPr lang="ru-RU" sz="2500" b="1" dirty="0" err="1">
                <a:latin typeface="Times New Roman" panose="02020603050405020304" pitchFamily="18" charset="0"/>
                <a:cs typeface="Times New Roman" panose="02020603050405020304" pitchFamily="18" charset="0"/>
              </a:rPr>
              <a:t>каб</a:t>
            </a:r>
            <a:r>
              <a:rPr lang="ru-RU" sz="2500" b="1" dirty="0">
                <a:latin typeface="Times New Roman" panose="02020603050405020304" pitchFamily="18" charset="0"/>
                <a:cs typeface="Times New Roman" panose="02020603050405020304" pitchFamily="18" charset="0"/>
              </a:rPr>
              <a:t>. 215.</a:t>
            </a:r>
          </a:p>
          <a:p>
            <a:pPr algn="ctr"/>
            <a:r>
              <a:rPr lang="ru-RU" sz="2500" b="1" dirty="0">
                <a:latin typeface="Times New Roman" panose="02020603050405020304" pitchFamily="18" charset="0"/>
                <a:cs typeface="Times New Roman" panose="02020603050405020304" pitchFamily="18" charset="0"/>
              </a:rPr>
              <a:t>тел. (8332) 64-02-56</a:t>
            </a:r>
          </a:p>
          <a:p>
            <a:pPr algn="ctr"/>
            <a:r>
              <a:rPr lang="en-US" sz="2500" b="1" dirty="0">
                <a:latin typeface="Times New Roman" pitchFamily="18" charset="0"/>
                <a:cs typeface="Times New Roman" pitchFamily="18" charset="0"/>
              </a:rPr>
              <a:t>E</a:t>
            </a:r>
            <a:r>
              <a:rPr lang="ru-RU" sz="2500" b="1" dirty="0">
                <a:latin typeface="Times New Roman" pitchFamily="18" charset="0"/>
                <a:cs typeface="Times New Roman" pitchFamily="18" charset="0"/>
              </a:rPr>
              <a:t>-</a:t>
            </a:r>
            <a:r>
              <a:rPr lang="en-US" sz="2500" b="1" dirty="0">
                <a:latin typeface="Times New Roman" pitchFamily="18" charset="0"/>
                <a:cs typeface="Times New Roman" pitchFamily="18" charset="0"/>
              </a:rPr>
              <a:t>mail</a:t>
            </a:r>
            <a:r>
              <a:rPr lang="ru-RU" sz="2500" b="1" dirty="0">
                <a:latin typeface="Times New Roman" pitchFamily="18" charset="0"/>
                <a:cs typeface="Times New Roman" pitchFamily="18" charset="0"/>
              </a:rPr>
              <a:t>: </a:t>
            </a:r>
            <a:r>
              <a:rPr lang="en-US" sz="2500" b="1" u="sng" dirty="0" err="1">
                <a:latin typeface="Times New Roman" pitchFamily="18" charset="0"/>
                <a:cs typeface="Times New Roman" pitchFamily="18" charset="0"/>
                <a:hlinkClick r:id="rId3"/>
              </a:rPr>
              <a:t>kleverkirov</a:t>
            </a:r>
            <a:r>
              <a:rPr lang="ru-RU" sz="2500" b="1" u="sng" dirty="0">
                <a:latin typeface="Times New Roman" pitchFamily="18" charset="0"/>
                <a:cs typeface="Times New Roman" pitchFamily="18" charset="0"/>
                <a:hlinkClick r:id="rId3"/>
              </a:rPr>
              <a:t>@</a:t>
            </a:r>
            <a:r>
              <a:rPr lang="en-US" sz="2500" b="1" u="sng" dirty="0">
                <a:latin typeface="Times New Roman" pitchFamily="18" charset="0"/>
                <a:cs typeface="Times New Roman" pitchFamily="18" charset="0"/>
                <a:hlinkClick r:id="rId3"/>
              </a:rPr>
              <a:t>mail</a:t>
            </a:r>
            <a:r>
              <a:rPr lang="ru-RU" sz="2500" b="1" u="sng" dirty="0">
                <a:latin typeface="Times New Roman" pitchFamily="18" charset="0"/>
                <a:cs typeface="Times New Roman" pitchFamily="18" charset="0"/>
                <a:hlinkClick r:id="rId3"/>
              </a:rPr>
              <a:t>.</a:t>
            </a:r>
            <a:r>
              <a:rPr lang="en-US" sz="2500" b="1" u="sng" dirty="0" err="1">
                <a:latin typeface="Times New Roman" pitchFamily="18" charset="0"/>
                <a:cs typeface="Times New Roman" pitchFamily="18" charset="0"/>
                <a:hlinkClick r:id="rId3"/>
              </a:rPr>
              <a:t>ru</a:t>
            </a:r>
            <a:r>
              <a:rPr lang="ru-RU" sz="2500" b="1" dirty="0">
                <a:latin typeface="Times New Roman" pitchFamily="18" charset="0"/>
                <a:cs typeface="Times New Roman" pitchFamily="18" charset="0"/>
              </a:rPr>
              <a:t>                   </a:t>
            </a:r>
            <a:r>
              <a:rPr lang="en-US" sz="2500" b="1" dirty="0">
                <a:latin typeface="Times New Roman" pitchFamily="18" charset="0"/>
                <a:cs typeface="Times New Roman" pitchFamily="18" charset="0"/>
              </a:rPr>
              <a:t>www</a:t>
            </a:r>
            <a:r>
              <a:rPr lang="ru-RU"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kleverkirov</a:t>
            </a:r>
            <a:r>
              <a:rPr lang="ru-RU" sz="2500" b="1" dirty="0">
                <a:latin typeface="Times New Roman" pitchFamily="18" charset="0"/>
                <a:cs typeface="Times New Roman" pitchFamily="18" charset="0"/>
              </a:rPr>
              <a:t>.</a:t>
            </a:r>
            <a:r>
              <a:rPr lang="en-US" sz="2500" b="1" dirty="0" err="1">
                <a:latin typeface="Times New Roman" pitchFamily="18" charset="0"/>
                <a:cs typeface="Times New Roman" pitchFamily="18" charset="0"/>
              </a:rPr>
              <a:t>ru</a:t>
            </a:r>
            <a:endParaRPr lang="ru-RU" sz="2500" dirty="0">
              <a:latin typeface="Times New Roman" pitchFamily="18" charset="0"/>
              <a:cs typeface="Times New Roman" pitchFamily="18" charset="0"/>
            </a:endParaRPr>
          </a:p>
        </p:txBody>
      </p:sp>
      <p:sp>
        <p:nvSpPr>
          <p:cNvPr id="4" name="Прямоугольник 3"/>
          <p:cNvSpPr/>
          <p:nvPr/>
        </p:nvSpPr>
        <p:spPr>
          <a:xfrm>
            <a:off x="0" y="3330542"/>
            <a:ext cx="9144000" cy="1815882"/>
          </a:xfrm>
          <a:prstGeom prst="rect">
            <a:avLst/>
          </a:prstGeom>
        </p:spPr>
        <p:txBody>
          <a:bodyPr wrap="square">
            <a:spAutoFit/>
          </a:bodyPr>
          <a:lstStyle/>
          <a:p>
            <a:pPr algn="ctr"/>
            <a:r>
              <a:rPr lang="ru-RU" sz="2800" b="1" i="1" dirty="0">
                <a:latin typeface="Times New Roman" pitchFamily="18" charset="0"/>
                <a:cs typeface="Times New Roman" pitchFamily="18" charset="0"/>
              </a:rPr>
              <a:t>юрисконсульт, консультант: Черных Алёна Дмитриевна тел. 64-99-98</a:t>
            </a:r>
            <a:endParaRPr lang="ru-RU" sz="2800" b="1" dirty="0">
              <a:latin typeface="Times New Roman" pitchFamily="18" charset="0"/>
              <a:cs typeface="Times New Roman" pitchFamily="18" charset="0"/>
            </a:endParaRPr>
          </a:p>
          <a:p>
            <a:pPr algn="ctr"/>
            <a:r>
              <a:rPr lang="ru-RU" sz="2800" b="1" i="1" dirty="0">
                <a:latin typeface="Times New Roman" pitchFamily="18" charset="0"/>
                <a:cs typeface="Times New Roman" pitchFamily="18" charset="0"/>
              </a:rPr>
              <a:t>бухгалтер, </a:t>
            </a:r>
            <a:r>
              <a:rPr lang="ru-RU" sz="2800" b="1" i="1" dirty="0" err="1">
                <a:latin typeface="Times New Roman" pitchFamily="18" charset="0"/>
                <a:cs typeface="Times New Roman" pitchFamily="18" charset="0"/>
              </a:rPr>
              <a:t>консультант:Русских</a:t>
            </a:r>
            <a:r>
              <a:rPr lang="ru-RU" sz="2800" b="1" i="1" dirty="0">
                <a:latin typeface="Times New Roman" pitchFamily="18" charset="0"/>
                <a:cs typeface="Times New Roman" pitchFamily="18" charset="0"/>
              </a:rPr>
              <a:t> Татьяна Васильевна, тел. 64-01-91</a:t>
            </a:r>
            <a:endParaRPr lang="ru-RU" sz="2800" dirty="0"/>
          </a:p>
        </p:txBody>
      </p:sp>
      <p:sp>
        <p:nvSpPr>
          <p:cNvPr id="5" name="Прямоугольник 4"/>
          <p:cNvSpPr/>
          <p:nvPr/>
        </p:nvSpPr>
        <p:spPr>
          <a:xfrm>
            <a:off x="426518" y="5542473"/>
            <a:ext cx="7902548" cy="830997"/>
          </a:xfrm>
          <a:prstGeom prst="rect">
            <a:avLst/>
          </a:prstGeom>
        </p:spPr>
        <p:txBody>
          <a:bodyPr wrap="none">
            <a:spAutoFit/>
          </a:bodyPr>
          <a:lstStyle/>
          <a:p>
            <a:pPr algn="ctr"/>
            <a:r>
              <a:rPr lang="ru-RU" sz="4800" b="1" dirty="0">
                <a:latin typeface="Times New Roman" panose="02020603050405020304" pitchFamily="18" charset="0"/>
                <a:cs typeface="Times New Roman" panose="02020603050405020304" pitchFamily="18" charset="0"/>
              </a:rPr>
              <a:t>Благодарим за внимание !!!</a:t>
            </a:r>
          </a:p>
        </p:txBody>
      </p:sp>
    </p:spTree>
  </p:cSld>
  <p:clrMapOvr>
    <a:masterClrMapping/>
  </p:clrMapOvr>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2154</TotalTime>
  <Words>1463</Words>
  <Application>Microsoft Office PowerPoint</Application>
  <PresentationFormat>Экран (4:3)</PresentationFormat>
  <Paragraphs>114</Paragraphs>
  <Slides>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vt:i4>
      </vt:variant>
    </vt:vector>
  </HeadingPairs>
  <TitlesOfParts>
    <vt:vector size="13" baseType="lpstr">
      <vt:lpstr>Arial</vt:lpstr>
      <vt:lpstr>Calibri</vt:lpstr>
      <vt:lpstr>Times New Roman</vt:lpstr>
      <vt:lpstr>Тема Office</vt:lpstr>
      <vt:lpstr>Меры государственной поддержки сельскохозяйственным потребительским кооперативам</vt:lpstr>
      <vt:lpstr>Презентация PowerPoint</vt:lpstr>
      <vt:lpstr>Презентация PowerPoint</vt:lpstr>
      <vt:lpstr>Требования к участникам – кооперативам, отвечающим одновременно следующим условиям: </vt:lpstr>
      <vt:lpstr>Презентация PowerPoint</vt:lpstr>
      <vt:lpstr>Направления расходования гранта: </vt:lpstr>
      <vt:lpstr>Обязательства победителей конкурса</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Меры государственной поддержки сельскохозяйственным потребительским кооперативам</dc:title>
  <dc:creator>Владелец</dc:creator>
  <cp:lastModifiedBy>Владелец</cp:lastModifiedBy>
  <cp:revision>152</cp:revision>
  <cp:lastPrinted>2019-09-20T08:16:13Z</cp:lastPrinted>
  <dcterms:created xsi:type="dcterms:W3CDTF">2019-09-09T09:44:44Z</dcterms:created>
  <dcterms:modified xsi:type="dcterms:W3CDTF">2025-02-11T07:45:32Z</dcterms:modified>
</cp:coreProperties>
</file>