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256" r:id="rId2"/>
    <p:sldId id="399" r:id="rId3"/>
    <p:sldId id="324" r:id="rId4"/>
    <p:sldId id="327" r:id="rId5"/>
    <p:sldId id="381" r:id="rId6"/>
    <p:sldId id="295" r:id="rId7"/>
    <p:sldId id="302" r:id="rId8"/>
    <p:sldId id="301" r:id="rId9"/>
    <p:sldId id="400" r:id="rId10"/>
    <p:sldId id="409" r:id="rId11"/>
    <p:sldId id="337" r:id="rId12"/>
    <p:sldId id="401" r:id="rId13"/>
    <p:sldId id="342" r:id="rId14"/>
    <p:sldId id="403" r:id="rId15"/>
    <p:sldId id="402" r:id="rId16"/>
    <p:sldId id="364" r:id="rId17"/>
    <p:sldId id="404" r:id="rId18"/>
    <p:sldId id="379" r:id="rId19"/>
    <p:sldId id="347" r:id="rId20"/>
    <p:sldId id="266" r:id="rId21"/>
    <p:sldId id="355" r:id="rId22"/>
    <p:sldId id="405" r:id="rId23"/>
    <p:sldId id="406" r:id="rId24"/>
    <p:sldId id="407" r:id="rId25"/>
    <p:sldId id="408" r:id="rId26"/>
    <p:sldId id="378" r:id="rId2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0136FC-DF5E-4A27-BEDB-B97F0DD0AC26}">
          <p14:sldIdLst>
            <p14:sldId id="256"/>
            <p14:sldId id="399"/>
            <p14:sldId id="324"/>
            <p14:sldId id="327"/>
            <p14:sldId id="381"/>
            <p14:sldId id="295"/>
            <p14:sldId id="302"/>
            <p14:sldId id="301"/>
            <p14:sldId id="400"/>
            <p14:sldId id="409"/>
            <p14:sldId id="337"/>
            <p14:sldId id="401"/>
            <p14:sldId id="342"/>
            <p14:sldId id="403"/>
            <p14:sldId id="402"/>
            <p14:sldId id="364"/>
            <p14:sldId id="404"/>
            <p14:sldId id="379"/>
            <p14:sldId id="347"/>
            <p14:sldId id="266"/>
            <p14:sldId id="355"/>
            <p14:sldId id="405"/>
            <p14:sldId id="406"/>
            <p14:sldId id="407"/>
            <p14:sldId id="408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D5B6-B3E2-4B76-9CC6-122B9025F21F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A3300-C25E-4ED5-8F30-3D26E1706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7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9C49-B4F3-4923-99FD-FC6DB89C76C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1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59C49-B4F3-4923-99FD-FC6DB89C76C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1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143958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448544"/>
      </p:ext>
    </p:extLst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40543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3895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90892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9476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162238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960608"/>
      </p:ext>
    </p:extLst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47947"/>
      </p:ext>
    </p:extLst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934762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79346"/>
      </p:ext>
    </p:extLst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00017&amp;date=19.01.2023&amp;dst=100168&amp;field=134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login.consultant.ru/link/?req=doc&amp;base=LAW&amp;n=400017&amp;date=19.01.2023&amp;dst=62&amp;field=13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vmeste@kleverkirov.ru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login.consultant.ru/link/?req=doc&amp;base=LAW&amp;n=525261&amp;dst=86080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01030" y="2914198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3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3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398" y="6459674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Киров 2026</a:t>
            </a:r>
          </a:p>
        </p:txBody>
      </p:sp>
      <p:pic>
        <p:nvPicPr>
          <p:cNvPr id="38915" name="Picture 3" descr="http://dsx-kirov.ru/images/header-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9388"/>
            <a:ext cx="1647825" cy="2019301"/>
          </a:xfrm>
          <a:prstGeom prst="rect">
            <a:avLst/>
          </a:prstGeom>
          <a:noFill/>
        </p:spPr>
      </p:pic>
      <p:pic>
        <p:nvPicPr>
          <p:cNvPr id="19" name="Picture 2" descr="https://www.lomolenobl.ru/wp-content/uploads/2020/01/dogovor-iSt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3042" y="1377451"/>
            <a:ext cx="4457682" cy="295087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-220435" y="4214924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государственной поддержки </a:t>
            </a:r>
          </a:p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ведущих личное подсобное хозяйство, </a:t>
            </a:r>
          </a:p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крестьянских (фермерских) хозяйств и индивидуальных предпринимателей</a:t>
            </a:r>
            <a:endParaRPr lang="ru-RU" sz="3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863305" y="363807"/>
            <a:ext cx="81347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12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10575149" y="236520"/>
            <a:ext cx="1312549" cy="108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678171"/>
      </p:ext>
    </p:extLst>
  </p:cSld>
  <p:clrMapOvr>
    <a:masterClrMapping/>
  </p:clrMapOvr>
  <p:transition advTm="4000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27962D-536D-D392-A653-A08211508978}"/>
              </a:ext>
            </a:extLst>
          </p:cNvPr>
          <p:cNvSpPr txBox="1"/>
          <p:nvPr/>
        </p:nvSpPr>
        <p:spPr>
          <a:xfrm>
            <a:off x="1837266" y="159030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Грант на развитие сельскохозяйственных потребительских кооперативов</a:t>
            </a:r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EBE39300-1247-4E2F-3ABC-EE506757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54" y="2836334"/>
            <a:ext cx="2428160" cy="18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03471"/>
      </p:ext>
    </p:extLst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253714" y="6391475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38203-3852-F0D3-4FDA-B3202D4763F1}"/>
              </a:ext>
            </a:extLst>
          </p:cNvPr>
          <p:cNvSpPr txBox="1"/>
          <p:nvPr/>
        </p:nvSpPr>
        <p:spPr>
          <a:xfrm>
            <a:off x="469900" y="1502562"/>
            <a:ext cx="11252200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ЗАЯВИТЕЛИ:</a:t>
            </a:r>
          </a:p>
          <a:p>
            <a:pPr algn="just"/>
            <a:r>
              <a:rPr lang="ru-RU" sz="2500" spc="-100" dirty="0">
                <a:latin typeface="Times New Roman" pitchFamily="18" charset="0"/>
                <a:cs typeface="Times New Roman" pitchFamily="18" charset="0"/>
              </a:rPr>
              <a:t>сельскохозяйственные потребительские  перерабатывающие и (или) сбытовые кооперативы, которые </a:t>
            </a:r>
            <a:r>
              <a:rPr lang="ru-RU" sz="2500" i="1" spc="-100" dirty="0">
                <a:latin typeface="Times New Roman" pitchFamily="18" charset="0"/>
                <a:cs typeface="Times New Roman" pitchFamily="18" charset="0"/>
              </a:rPr>
              <a:t>действуют</a:t>
            </a:r>
            <a:r>
              <a:rPr lang="ru-RU" sz="25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spc="-100" dirty="0">
                <a:latin typeface="Times New Roman" pitchFamily="18" charset="0"/>
                <a:cs typeface="Times New Roman" pitchFamily="18" charset="0"/>
              </a:rPr>
              <a:t>не менее 12 месяцев </a:t>
            </a:r>
            <a:r>
              <a:rPr lang="ru-RU" sz="2500" spc="-100" dirty="0">
                <a:latin typeface="Times New Roman" pitchFamily="18" charset="0"/>
                <a:cs typeface="Times New Roman" pitchFamily="18" charset="0"/>
              </a:rPr>
              <a:t>со дня регистрации на сельской территории или на территории сельской агломерации Кировской области,  и </a:t>
            </a:r>
            <a:r>
              <a:rPr lang="ru-RU" sz="2500" i="1" spc="-100" dirty="0">
                <a:latin typeface="Times New Roman" pitchFamily="18" charset="0"/>
                <a:cs typeface="Times New Roman" pitchFamily="18" charset="0"/>
              </a:rPr>
              <a:t>объединяют</a:t>
            </a:r>
            <a:r>
              <a:rPr lang="ru-RU" sz="2500" spc="-100" dirty="0">
                <a:latin typeface="Times New Roman" pitchFamily="18" charset="0"/>
                <a:cs typeface="Times New Roman" pitchFamily="18" charset="0"/>
              </a:rPr>
              <a:t> не менее 10 сельскохозяйственных товаропроизводителей на правах членов кооператива.</a:t>
            </a:r>
          </a:p>
          <a:p>
            <a:pPr algn="just"/>
            <a:endParaRPr lang="ru-RU" sz="2500" spc="-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spc="-100" dirty="0">
                <a:latin typeface="Times New Roman" pitchFamily="18" charset="0"/>
                <a:cs typeface="Times New Roman" pitchFamily="18" charset="0"/>
              </a:rPr>
              <a:t>начинающие сельскохозяйственные потребительские кооперативы, действующие менее 12 месяцев (но сумма гранта не более 10 млн. рублей).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7D6BB3-97DE-2C06-816E-6CBC9D4D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/>
          <a:stretch>
            <a:fillRect/>
          </a:stretch>
        </p:blipFill>
        <p:spPr bwMode="auto">
          <a:xfrm>
            <a:off x="3813371" y="4841938"/>
            <a:ext cx="3779593" cy="191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CC09E27-AE52-79FA-7F1E-9A0B24CC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83671"/>
            <a:ext cx="2016062" cy="20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77311"/>
      </p:ext>
    </p:extLst>
  </p:cSld>
  <p:clrMapOvr>
    <a:masterClrMapping/>
  </p:clrMapOvr>
  <p:transition advTm="4000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23517-650E-5EF4-EF5D-A7114C9B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BF669-4120-79AA-BF32-1E94547B4F19}"/>
              </a:ext>
            </a:extLst>
          </p:cNvPr>
          <p:cNvSpPr txBox="1"/>
          <p:nvPr/>
        </p:nvSpPr>
        <p:spPr>
          <a:xfrm>
            <a:off x="304800" y="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можно приобрести: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D62B1F51-FC6E-8FD8-21A3-0BE7633C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596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A4AE5-7FDE-B514-DF7A-DEAA3DF3BF37}"/>
              </a:ext>
            </a:extLst>
          </p:cNvPr>
          <p:cNvSpPr txBox="1"/>
          <p:nvPr/>
        </p:nvSpPr>
        <p:spPr>
          <a:xfrm>
            <a:off x="4146550" y="1008636"/>
            <a:ext cx="435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капремонт, реко6нструкция или модернизация производственных объектов, в т.ч. приобретение и монтаж модульных производственных объектов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2063A-4272-B836-4E59-46B70980F247}"/>
              </a:ext>
            </a:extLst>
          </p:cNvPr>
          <p:cNvSpPr txBox="1"/>
          <p:nvPr/>
        </p:nvSpPr>
        <p:spPr>
          <a:xfrm>
            <a:off x="1198814" y="3653521"/>
            <a:ext cx="9332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оборудование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в т.ч. для рыбоводной инфраструктуры и товарной аквакультуры (товарного рыбоводства), </a:t>
            </a:r>
            <a:r>
              <a:rPr lang="ru-RU" sz="20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комплектации производственных объектов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B0438D1-DD3B-B3B5-6DB1-27CF66CD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350" y="950230"/>
            <a:ext cx="3381375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uralmilk.ru/images/slide5.jpg">
            <a:extLst>
              <a:ext uri="{FF2B5EF4-FFF2-40B4-BE49-F238E27FC236}">
                <a16:creationId xmlns:a16="http://schemas.microsoft.com/office/drawing/2014/main" id="{9BE6413F-BD3A-B691-75DD-F68F29BD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9833" y="4826027"/>
            <a:ext cx="2781300" cy="177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58984"/>
      </p:ext>
    </p:extLst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960" y="276572"/>
            <a:ext cx="814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Обязательства получателя гранта </a:t>
            </a:r>
            <a:endParaRPr lang="ru-RU" sz="4000" b="1" dirty="0">
              <a:effectLst/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083" y="952192"/>
            <a:ext cx="1178383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Трудоустроить на постоянную работу новых работников, не менее одного работника на каждые 10 млн. руб. гранта</a:t>
            </a:r>
          </a:p>
          <a:p>
            <a:pPr lvl="0" algn="just"/>
            <a:r>
              <a:rPr lang="en-US" sz="30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P.S.</a:t>
            </a:r>
            <a:r>
              <a:rPr lang="ru-RU" sz="30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2026 году на данное мероприятие направлены 10 млн. руб.</a:t>
            </a:r>
          </a:p>
          <a:p>
            <a:pPr algn="just">
              <a:buFont typeface="Wingdings" pitchFamily="2" charset="2"/>
              <a:buChar char="v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Обеспечить ежегодный прирост объема реализации с/х продукции в течение не менее чем 5 лет с даты получения гранта, не менее 7 %.</a:t>
            </a:r>
            <a:endParaRPr lang="ru-RU" sz="4000" dirty="0"/>
          </a:p>
        </p:txBody>
      </p:sp>
      <p:sp>
        <p:nvSpPr>
          <p:cNvPr id="3" name="AutoShape 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agroportal.biz/download/e2906324-0be0-4760-a1bd-806eda5855ea/1600x975-80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194"/>
      </p:ext>
    </p:extLst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5C3DA6-A1BD-9ED8-4E36-24D7E3F5D327}"/>
              </a:ext>
            </a:extLst>
          </p:cNvPr>
          <p:cNvSpPr txBox="1"/>
          <p:nvPr/>
        </p:nvSpPr>
        <p:spPr>
          <a:xfrm>
            <a:off x="838200" y="1448081"/>
            <a:ext cx="10634134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сельскохозяйственным товаропроизводителям,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500" b="1" dirty="0">
                <a:latin typeface="Times New Roman" pitchFamily="18" charset="0"/>
                <a:cs typeface="Times New Roman" pitchFamily="18" charset="0"/>
              </a:rPr>
              <a:t>осуществляющим хранение, первичную и (или) последующую (промышленную) переработку сельскохозяйственной продукции (переработчикам)</a:t>
            </a:r>
          </a:p>
        </p:txBody>
      </p:sp>
    </p:spTree>
    <p:extLst>
      <p:ext uri="{BB962C8B-B14F-4D97-AF65-F5344CB8AC3E}">
        <p14:creationId xmlns:p14="http://schemas.microsoft.com/office/powerpoint/2010/main" val="1833327045"/>
      </p:ext>
    </p:extLst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595" y="908720"/>
            <a:ext cx="9556165" cy="1800200"/>
          </a:xfrm>
        </p:spPr>
        <p:txBody>
          <a:bodyPr>
            <a:normAutofit/>
          </a:bodyPr>
          <a:lstStyle/>
          <a:p>
            <a:pPr algn="just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22865" y="1773056"/>
            <a:ext cx="9161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 получателей: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- крестьянские (фермерские) хозяйства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соответствующие требованиям ФЗ от 11.06.2003 № 74-ФЗ «О крестьянском (фермерском) хозяйстве»:</a:t>
            </a:r>
          </a:p>
        </p:txBody>
      </p:sp>
      <p:sp>
        <p:nvSpPr>
          <p:cNvPr id="2050" name="AutoShape 2" descr="Регистрация КФХ | МФЦ БИЗНЕС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55799" t="27635" r="2031" b="27635"/>
          <a:stretch>
            <a:fillRect/>
          </a:stretch>
        </p:blipFill>
        <p:spPr bwMode="auto">
          <a:xfrm>
            <a:off x="-48682" y="1228675"/>
            <a:ext cx="2688299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67093" y="4579255"/>
            <a:ext cx="825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арегистрированы  в РФ и осуществляющие деятельность на территории Кировской области</a:t>
            </a:r>
            <a:endParaRPr lang="ru-RU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8BD6B-9986-720C-8DF7-277E1D89A71E}"/>
              </a:ext>
            </a:extLst>
          </p:cNvPr>
          <p:cNvSpPr txBox="1"/>
          <p:nvPr/>
        </p:nvSpPr>
        <p:spPr>
          <a:xfrm>
            <a:off x="797081" y="11525"/>
            <a:ext cx="45824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для переработчиков</a:t>
            </a:r>
          </a:p>
        </p:txBody>
      </p:sp>
      <p:pic>
        <p:nvPicPr>
          <p:cNvPr id="13" name="Picture 5" descr="Советы и рецепты как квасить капусту">
            <a:extLst>
              <a:ext uri="{FF2B5EF4-FFF2-40B4-BE49-F238E27FC236}">
                <a16:creationId xmlns:a16="http://schemas.microsoft.com/office/drawing/2014/main" id="{5EF09000-B7C4-CD28-7D38-F8CABA8E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51050"/>
            <a:ext cx="179281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наливай яблочный сок в стакан. свежие органические яблоки и стакан  яблочного сока на деревянном столе в летнем саду Стоковое Фото -  изображение насчитывающей свеже, страна: 225509750">
            <a:extLst>
              <a:ext uri="{FF2B5EF4-FFF2-40B4-BE49-F238E27FC236}">
                <a16:creationId xmlns:a16="http://schemas.microsoft.com/office/drawing/2014/main" id="{C5D6B763-51D4-AFAC-D679-B958AB64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7211" y="5180210"/>
            <a:ext cx="3425224" cy="1538140"/>
          </a:xfrm>
          <a:prstGeom prst="rect">
            <a:avLst/>
          </a:prstGeom>
          <a:noFill/>
        </p:spPr>
      </p:pic>
      <p:pic>
        <p:nvPicPr>
          <p:cNvPr id="15" name="Picture 11" descr="Картофель – полезные свойства, состав и противопоказания">
            <a:extLst>
              <a:ext uri="{FF2B5EF4-FFF2-40B4-BE49-F238E27FC236}">
                <a16:creationId xmlns:a16="http://schemas.microsoft.com/office/drawing/2014/main" id="{F7B844DD-137C-A1FE-1922-BDC10572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85284" y="5564948"/>
            <a:ext cx="2206716" cy="153814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A368A-75C5-761D-5E04-0930F286EEE7}"/>
              </a:ext>
            </a:extLst>
          </p:cNvPr>
          <p:cNvSpPr txBox="1"/>
          <p:nvPr/>
        </p:nvSpPr>
        <p:spPr>
          <a:xfrm>
            <a:off x="2752062" y="521178"/>
            <a:ext cx="9303307" cy="117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18160" algn="just">
              <a:lnSpc>
                <a:spcPts val="144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переработчик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сельхозтоваропроизводитель (за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граждан, ведущих ЛПХ, и с/х кредитного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потребкооператива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осуществляющий хранение, первичную и (или) последующую (промышленную) переработку сельхозпродукции в соответствии с перечнями, утверждаемыми Правительством РФ в соответствии с 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частью 1 статьи 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(или) </a:t>
            </a:r>
            <a:r>
              <a:rPr lang="ru-RU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частью 1 статьи 7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ФЗ от 29.12.2006 N 264-ФЗ "О развитии сельского хозяйства" (в т.ч. на арендованных основных средствах).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92A24-2850-65E4-13C9-D493DCAE35B5}"/>
              </a:ext>
            </a:extLst>
          </p:cNvPr>
          <p:cNvSpPr txBox="1"/>
          <p:nvPr/>
        </p:nvSpPr>
        <p:spPr>
          <a:xfrm>
            <a:off x="2852644" y="2667396"/>
            <a:ext cx="8746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осуществляющие хранение, первичную и (или) последующую (промышленную) переработку с/х продукции, при условии, что в доходе от реализации продукции доля с/х  продукции не менее чем 70 % за год.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5895A-B58B-3419-061E-CE35DD35A19A}"/>
              </a:ext>
            </a:extLst>
          </p:cNvPr>
          <p:cNvSpPr txBox="1"/>
          <p:nvPr/>
        </p:nvSpPr>
        <p:spPr>
          <a:xfrm>
            <a:off x="2822865" y="3626778"/>
            <a:ext cx="795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ельскохозяйственные потребительские кооперативы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(кроме кредитных)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7D191C4F-C52A-2DB8-4478-6DEA2783D089}"/>
              </a:ext>
            </a:extLst>
          </p:cNvPr>
          <p:cNvSpPr/>
          <p:nvPr/>
        </p:nvSpPr>
        <p:spPr>
          <a:xfrm rot="5400000">
            <a:off x="6427510" y="-114476"/>
            <a:ext cx="923330" cy="8398933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87541"/>
      </p:ext>
    </p:extLst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94800" y="5422628"/>
            <a:ext cx="2935584" cy="1467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542" y="4436038"/>
            <a:ext cx="1080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 = 50 % стоимости приобретенного имущества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611" y="15834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AutoNum type="arabicPeriod"/>
            </a:pPr>
            <a:r>
              <a:rPr lang="ru-RU" sz="25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Приобретение </a:t>
            </a:r>
            <a:r>
              <a:rPr lang="ru-RU" sz="25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семенного материала овощей, картофеля, посадочного материала ягодных культур, многолетние насаждения (кроме виноградников), а также с/х птицы, а также молодняка КРС, овец и коз в целях последующего использования в соответствии с </a:t>
            </a:r>
            <a:r>
              <a:rPr lang="ru-RU" sz="25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агроконтрактом</a:t>
            </a:r>
            <a:endParaRPr lang="ru-RU" sz="25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106" y="2053397"/>
            <a:ext cx="119610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latin typeface="Times New Roman" panose="02020603050405020304" pitchFamily="18" charset="0"/>
                <a:cs typeface="Times New Roman" pitchFamily="18" charset="0"/>
              </a:rPr>
              <a:t>агроконтракт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(соглашение), заключаемый между покупателем, являющимся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агроагрегатором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переработчиком, и производителем фермерской продукции, предметом которого является предоставление покупателем производителю фермерской продукции семенного  материала овощей, картофеля, посадочного материала ягодных культур, многолетних насаждений (кроме виноградников), а также с/х птицы, маточного поголовья и семенного материала КРС, овец и коз в целях производства производителем фермерской продукции овощей открытого грунта, картофеля, ягод, молока, шерсти, молодняка КРС, овец и коз, а так же с/х птицы на откорм и (или) убой в соответствии с условиями, установленными данным договором (соглашением);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5244" y="3449691"/>
            <a:ext cx="1204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гражданин, ведущий ЛПХ,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гражданин, осуществляющий ведение ЛПХ в соответствии с ФЗ от 07.07.2003 № 112-ФЗ "О личном подсобном хозяйстве«, сведения о котором внесены в электронную похозяйственную книгу, применяющий специальный налоговый режим "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Налог на профессиональный доход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 (самозанятый).</a:t>
            </a:r>
          </a:p>
        </p:txBody>
      </p:sp>
      <p:sp>
        <p:nvSpPr>
          <p:cNvPr id="45058" name="AutoShape 2" descr="1 098 рез. по запросу «Постскриптум» — изображения, стоковые фотографии и  векторная графика | Shutterstock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2" name="Picture 6" descr="Картофель свежего урожая!|РОРЦ Агротермина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007" y="5430817"/>
            <a:ext cx="3436880" cy="1422157"/>
          </a:xfrm>
          <a:prstGeom prst="rect">
            <a:avLst/>
          </a:prstGeom>
          <a:noFill/>
        </p:spPr>
      </p:pic>
      <p:sp>
        <p:nvSpPr>
          <p:cNvPr id="45064" name="AutoShape 8" descr="Семена овощей в Сургуте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6" name="Picture 10" descr="Семена овощей, цветов и зелени купить в Куровском | Товары для дома и дачи  | Ави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04552"/>
            <a:ext cx="3242125" cy="1439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74251"/>
      </p:ext>
    </p:extLst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24FD5D-C9AB-7CDD-E7ED-56270FB34CB3}"/>
              </a:ext>
            </a:extLst>
          </p:cNvPr>
          <p:cNvSpPr txBox="1"/>
          <p:nvPr/>
        </p:nvSpPr>
        <p:spPr>
          <a:xfrm>
            <a:off x="931333" y="1304836"/>
            <a:ext cx="9956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</a:p>
          <a:p>
            <a:pPr algn="ctr"/>
            <a:r>
              <a:rPr 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СЕЛЬСКОХОЗЯЙСТВЕННОЙ ПОТРЕБИТЕЛЬСКОЙ </a:t>
            </a:r>
          </a:p>
          <a:p>
            <a:pPr algn="ctr"/>
            <a:r>
              <a:rPr 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687657358"/>
      </p:ext>
    </p:extLst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595" y="908720"/>
            <a:ext cx="9556165" cy="1800200"/>
          </a:xfrm>
        </p:spPr>
        <p:txBody>
          <a:bodyPr>
            <a:normAutofit/>
          </a:bodyPr>
          <a:lstStyle/>
          <a:p>
            <a:pPr algn="just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9708" y="569255"/>
            <a:ext cx="91617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категории получателей: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Регистрация КФХ | МФЦ БИЗНЕС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55799" t="27635" r="2031" b="27635"/>
          <a:stretch>
            <a:fillRect/>
          </a:stretch>
        </p:blipFill>
        <p:spPr bwMode="auto">
          <a:xfrm>
            <a:off x="504764" y="1391638"/>
            <a:ext cx="2688299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8BD6B-9986-720C-8DF7-277E1D89A71E}"/>
              </a:ext>
            </a:extLst>
          </p:cNvPr>
          <p:cNvSpPr txBox="1"/>
          <p:nvPr/>
        </p:nvSpPr>
        <p:spPr>
          <a:xfrm>
            <a:off x="797081" y="11525"/>
            <a:ext cx="1159355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развитие сельскохозяйственных потребительских кооперативов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66C07-5D12-32DA-5E60-697F67021EA2}"/>
              </a:ext>
            </a:extLst>
          </p:cNvPr>
          <p:cNvSpPr txBox="1"/>
          <p:nvPr/>
        </p:nvSpPr>
        <p:spPr>
          <a:xfrm>
            <a:off x="3696418" y="1246363"/>
            <a:ext cx="830734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сельскохозяйственные потребительские кооперативы зарегистрированные и осуществляющие деятельность на сельской территории Кировской области или на территории сельской агломерации Кировской области </a:t>
            </a:r>
            <a:r>
              <a:rPr lang="ru-RU" sz="2500" u="sng" dirty="0">
                <a:latin typeface="Times New Roman" pitchFamily="18" charset="0"/>
                <a:cs typeface="Times New Roman" pitchFamily="18" charset="0"/>
              </a:rPr>
              <a:t>более 12 месяцев,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объединяющее не менее 5 граждан Российской Федерации и (или) 3 сельскохозяйственных товаропроизводителей (микро- и малые предприятия).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A5A7C-C9D5-A620-4AD5-1A4C4511F890}"/>
              </a:ext>
            </a:extLst>
          </p:cNvPr>
          <p:cNvSpPr txBox="1"/>
          <p:nvPr/>
        </p:nvSpPr>
        <p:spPr>
          <a:xfrm>
            <a:off x="410633" y="3998240"/>
            <a:ext cx="86277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достаточно 3 граждан РФ или 2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схтп</a:t>
            </a:r>
            <a:endParaRPr lang="ru-RU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5F5962-290B-B4FA-514C-770F2D5E1EFD}"/>
              </a:ext>
            </a:extLst>
          </p:cNvPr>
          <p:cNvSpPr txBox="1"/>
          <p:nvPr/>
        </p:nvSpPr>
        <p:spPr>
          <a:xfrm>
            <a:off x="270933" y="5949280"/>
            <a:ext cx="115804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Субсидии предоставляются на возмещение части затрат, понесенных </a:t>
            </a:r>
            <a:r>
              <a:rPr lang="ru-RU" sz="2500" u="sng" dirty="0">
                <a:latin typeface="Times New Roman" pitchFamily="18" charset="0"/>
                <a:cs typeface="Times New Roman" pitchFamily="18" charset="0"/>
              </a:rPr>
              <a:t>в текущем году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 связанных с: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820B5-7CDD-53AB-C00A-BD3CE260E80C}"/>
              </a:ext>
            </a:extLst>
          </p:cNvPr>
          <p:cNvSpPr txBox="1"/>
          <p:nvPr/>
        </p:nvSpPr>
        <p:spPr>
          <a:xfrm>
            <a:off x="201225" y="4564285"/>
            <a:ext cx="11802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Обязательства: обеспечить прирост объема реализации с/х продукции и (или) пищевой продукции в отчетном году по отношению в предыдущему году 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размере не менее 7%;</a:t>
            </a:r>
          </a:p>
          <a:p>
            <a:pPr algn="ctr"/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Принять новых членов сельскохозяйственного потребительского кооператива</a:t>
            </a:r>
          </a:p>
        </p:txBody>
      </p:sp>
    </p:spTree>
    <p:extLst>
      <p:ext uri="{BB962C8B-B14F-4D97-AF65-F5344CB8AC3E}">
        <p14:creationId xmlns:p14="http://schemas.microsoft.com/office/powerpoint/2010/main" val="2159029466"/>
      </p:ext>
    </p:extLst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3013" y="995163"/>
            <a:ext cx="4565468" cy="2282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85" y="1610477"/>
            <a:ext cx="7112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 = 50 % стоимости приобретаемого кооперативом имущества, но не более 3 млн. рублей на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(без учета НДС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AutoNum type="arabicPeriod"/>
            </a:pP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Приобретение имущества, в целях последующей передачи (реализации) приобретенного имущества в собственность членам </a:t>
            </a:r>
            <a:r>
              <a:rPr lang="ru-RU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СПоКа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(кроме ассоциированных членов)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98CA38D-A14E-3409-0FF9-17F4070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3243721"/>
            <a:ext cx="11644414" cy="99412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Перечень  имущества, приобретаемого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СПоКом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целях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последующей передачи (реализации) приобретенного имущества в собственность членов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FE9C9-CDAD-7EFC-A081-B21406AF79A0}"/>
              </a:ext>
            </a:extLst>
          </p:cNvPr>
          <p:cNvSpPr txBox="1"/>
          <p:nvPr/>
        </p:nvSpPr>
        <p:spPr>
          <a:xfrm>
            <a:off x="128485" y="4306544"/>
            <a:ext cx="118249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-сельскохозяйственные животные (кроме свиней) и птица;</a:t>
            </a:r>
          </a:p>
          <a:p>
            <a:pPr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рыбопосадочный материал;</a:t>
            </a:r>
          </a:p>
          <a:p>
            <a:pPr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инвентарь, материалы и оборудование, средства автоматизации для  производства с/х продукции (кроме свиноводческой продукции), включая поливные (оросительные) системы, дождевальные системы и оборудование для полива с/х культур;</a:t>
            </a:r>
          </a:p>
          <a:p>
            <a:pPr algn="just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для закладки многолетних насаждений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29198"/>
      </p:ext>
    </p:extLst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7119F4-8072-363E-D2E6-C4659950A3C3}"/>
              </a:ext>
            </a:extLst>
          </p:cNvPr>
          <p:cNvSpPr txBox="1"/>
          <p:nvPr/>
        </p:nvSpPr>
        <p:spPr>
          <a:xfrm>
            <a:off x="2906785" y="469022"/>
            <a:ext cx="59094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фермерского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B4774-4F3C-8885-2512-E2EC4021BC90}"/>
              </a:ext>
            </a:extLst>
          </p:cNvPr>
          <p:cNvSpPr txBox="1"/>
          <p:nvPr/>
        </p:nvSpPr>
        <p:spPr>
          <a:xfrm>
            <a:off x="539790" y="5916283"/>
            <a:ext cx="6765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использования грантов – 18 месяцев со дня получения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C35ED028-CE71-2379-C3A7-F39CFD13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61" y="2564628"/>
            <a:ext cx="5790841" cy="33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39328"/>
      </p:ext>
    </p:extLst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8621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</a:t>
            </a:r>
            <a:r>
              <a:rPr lang="ru-RU" sz="2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последующее внесение в неделимый фонд</a:t>
            </a:r>
            <a:r>
              <a:rPr lang="ru-RU" sz="2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с/х техники, спецавтотранспорта, оборудования для организации хранения, переработки, упаковки, маркировки, транспортировки и реализации с/х продукции и мобильных торговых объектов, для оказания услуг членам </a:t>
            </a:r>
            <a:r>
              <a:rPr lang="ru-RU" sz="2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7840" y="2449372"/>
            <a:ext cx="8966200" cy="141687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эксплуатации с/х техники, оборудования, мобильных торговых объектов не превышает 3-х лет с года их производства до года получения средств.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с/х техника, оборудование, мобильные торговые объекты не могут быть приобретены у членов  (ассоциированных членов), в т.ч. у бывших членов.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33" y="2815481"/>
            <a:ext cx="2664296" cy="2664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27819" y="4464114"/>
            <a:ext cx="7698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 50 % стоимости приобретаемой техники, оборудования, мобильных торговых объектов, но не более 10 млн. руб. на один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0382" y="2014742"/>
            <a:ext cx="286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Условия предоставления:</a:t>
            </a:r>
          </a:p>
        </p:txBody>
      </p:sp>
    </p:spTree>
    <p:extLst>
      <p:ext uri="{BB962C8B-B14F-4D97-AF65-F5344CB8AC3E}">
        <p14:creationId xmlns:p14="http://schemas.microsoft.com/office/powerpoint/2010/main" val="3907187908"/>
      </p:ext>
    </p:extLst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1704" y="2805205"/>
            <a:ext cx="4641861" cy="19091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16633"/>
            <a:ext cx="12192000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Закупка сельскохозяйственной продукции  и (или) дикорастущих пищевых ресурсов у членов </a:t>
            </a:r>
            <a:r>
              <a:rPr lang="ru-RU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потребительского общества (кроме ассоциированных членов)</a:t>
            </a:r>
            <a:r>
              <a:rPr lang="ru-RU" sz="2000" dirty="0"/>
              <a:t>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у граждан, ведущих личные подсобные хозяйства, не являющихся членами этого </a:t>
            </a:r>
            <a:r>
              <a:rPr lang="ru-RU" sz="2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717E0-905B-F761-4659-F32D0960C31D}"/>
              </a:ext>
            </a:extLst>
          </p:cNvPr>
          <p:cNvSpPr txBox="1"/>
          <p:nvPr/>
        </p:nvSpPr>
        <p:spPr>
          <a:xfrm>
            <a:off x="374221" y="2805205"/>
            <a:ext cx="66528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288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Сумма субсидии рассчитывается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размере от 10% до 15% затрат,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зависимости от суммы выручки от реализации продукции, закупленной у членов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(или) у граждан, ведущих личные подсобные хозяйства, не являющихся членами данного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по итогам отчетного бухгалтерского периода (квартала) текущего финансового года</a:t>
            </a:r>
          </a:p>
        </p:txBody>
      </p:sp>
    </p:spTree>
    <p:extLst>
      <p:ext uri="{BB962C8B-B14F-4D97-AF65-F5344CB8AC3E}">
        <p14:creationId xmlns:p14="http://schemas.microsoft.com/office/powerpoint/2010/main" val="257274602"/>
      </p:ext>
    </p:extLst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D89B5-2304-C92D-9F9E-7CE4997FC2D0}"/>
              </a:ext>
            </a:extLst>
          </p:cNvPr>
          <p:cNvSpPr txBox="1"/>
          <p:nvPr/>
        </p:nvSpPr>
        <p:spPr>
          <a:xfrm>
            <a:off x="4458046" y="826167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СУБСИДИЯ </a:t>
            </a:r>
          </a:p>
          <a:p>
            <a:pPr algn="ctr"/>
            <a:r>
              <a:rPr lang="ru-RU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</a:t>
            </a:r>
          </a:p>
          <a:p>
            <a:pPr algn="ctr"/>
            <a:r>
              <a:rPr lang="ru-RU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ФЕРМЕРСКИХ </a:t>
            </a:r>
          </a:p>
          <a:p>
            <a:pPr algn="ctr"/>
            <a:r>
              <a:rPr lang="ru-RU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</a:t>
            </a:r>
          </a:p>
        </p:txBody>
      </p:sp>
      <p:pic>
        <p:nvPicPr>
          <p:cNvPr id="4" name="Picture 6" descr="http://krimm.ru/upload/imperavi/5bc06ee27b34c.jpg">
            <a:extLst>
              <a:ext uri="{FF2B5EF4-FFF2-40B4-BE49-F238E27FC236}">
                <a16:creationId xmlns:a16="http://schemas.microsoft.com/office/drawing/2014/main" id="{C94B069B-CB3E-6A5C-DC83-7758A075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6768"/>
          <a:stretch>
            <a:fillRect/>
          </a:stretch>
        </p:blipFill>
        <p:spPr bwMode="auto">
          <a:xfrm>
            <a:off x="7607646" y="3996266"/>
            <a:ext cx="4584354" cy="2861733"/>
          </a:xfrm>
          <a:prstGeom prst="rect">
            <a:avLst/>
          </a:prstGeom>
          <a:noFill/>
        </p:spPr>
      </p:pic>
      <p:pic>
        <p:nvPicPr>
          <p:cNvPr id="5" name="Picture 2" descr="https://grantkfh.ru/uploads/s/x/f/s/xfshxwknvqba/img/full_abFwFppE.jpg">
            <a:extLst>
              <a:ext uri="{FF2B5EF4-FFF2-40B4-BE49-F238E27FC236}">
                <a16:creationId xmlns:a16="http://schemas.microsoft.com/office/drawing/2014/main" id="{5543035D-AD20-0536-403B-7DE30092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167" t="22112" r="13362"/>
          <a:stretch>
            <a:fillRect/>
          </a:stretch>
        </p:blipFill>
        <p:spPr bwMode="auto">
          <a:xfrm>
            <a:off x="161779" y="98747"/>
            <a:ext cx="4410222" cy="2655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3643830"/>
      </p:ext>
    </p:extLst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F65350-55C5-8377-D3AF-CC689EF8F098}"/>
              </a:ext>
            </a:extLst>
          </p:cNvPr>
          <p:cNvSpPr txBox="1"/>
          <p:nvPr/>
        </p:nvSpPr>
        <p:spPr>
          <a:xfrm>
            <a:off x="897467" y="1083733"/>
            <a:ext cx="1039706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ЗАЯВИТЕЛИ:</a:t>
            </a:r>
          </a:p>
          <a:p>
            <a:pPr algn="ctr"/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крестьянское (фермерское) хозяйство или индивидуальный предприниматель, являющийся главой крестьянского (фермерского) хозяйства:</a:t>
            </a:r>
          </a:p>
          <a:p>
            <a:pPr algn="just"/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основными видами деятельности производство и (или) переработка сельскохозяйственной продукции, </a:t>
            </a:r>
          </a:p>
          <a:p>
            <a:pPr algn="just"/>
            <a:endParaRPr lang="ru-RU" sz="2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зарегистрированы в установленном порядке на сельской территории Кировской области или на территории сельской агломерации Кировской области не менее 12 месяцев,</a:t>
            </a:r>
          </a:p>
          <a:p>
            <a:pPr algn="just"/>
            <a:endParaRPr lang="ru-RU" sz="2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 деятельность на сельской территории Кировской области или на территории сельской агломерации Кировской области.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B27211DE-9411-DD83-122E-7316BB782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34" y="101600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2287"/>
      </p:ext>
    </p:extLst>
  </p:cSld>
  <p:clrMapOvr>
    <a:masterClrMapping/>
  </p:clrMapOvr>
  <p:transition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5B1A8-4777-9F62-DC82-7831BF6CACC2}"/>
              </a:ext>
            </a:extLst>
          </p:cNvPr>
          <p:cNvSpPr txBox="1"/>
          <p:nvPr/>
        </p:nvSpPr>
        <p:spPr>
          <a:xfrm>
            <a:off x="1311053" y="143933"/>
            <a:ext cx="100261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предоставляется в размере  до 60% затрат, произведенных на: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66858-BCB0-F10F-8616-A1E2241E3E3B}"/>
              </a:ext>
            </a:extLst>
          </p:cNvPr>
          <p:cNvSpPr txBox="1"/>
          <p:nvPr/>
        </p:nvSpPr>
        <p:spPr>
          <a:xfrm>
            <a:off x="287866" y="2876545"/>
            <a:ext cx="39623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сельскохозяйственных животных (кроме свиней), птицы. Возраст КРС и лошадей не более 2 лет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2F8F5-C19E-2085-694D-65CE29E35C7E}"/>
              </a:ext>
            </a:extLst>
          </p:cNvPr>
          <p:cNvSpPr txBox="1"/>
          <p:nvPr/>
        </p:nvSpPr>
        <p:spPr>
          <a:xfrm>
            <a:off x="8492841" y="2890390"/>
            <a:ext cx="3344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рыбопосадочного материала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3590E-1C78-01B6-994F-D807B808D46E}"/>
              </a:ext>
            </a:extLst>
          </p:cNvPr>
          <p:cNvSpPr txBox="1"/>
          <p:nvPr/>
        </p:nvSpPr>
        <p:spPr>
          <a:xfrm>
            <a:off x="228124" y="583783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посадочного материала для закладки многолетних насаждений и земляники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D8696-C303-3C17-D262-4BF042CEFE1B}"/>
              </a:ext>
            </a:extLst>
          </p:cNvPr>
          <p:cNvSpPr txBox="1"/>
          <p:nvPr/>
        </p:nvSpPr>
        <p:spPr>
          <a:xfrm>
            <a:off x="4569973" y="2983341"/>
            <a:ext cx="33697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автотранспортных средств, техники, оборудования, в том числе  для рыбоводной инфраструктуры и товарной аквакультуры (товарного рыбоводства)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89EA34-3B9D-B10B-16FE-AAAF77DC4C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6066" y="827066"/>
            <a:ext cx="2838360" cy="20209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C22374-A43D-AA5F-83A7-3CD1354585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866" y="666221"/>
            <a:ext cx="3369733" cy="2137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91EE0C-73B5-6E26-136B-11807AF81E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6066" y="4895636"/>
            <a:ext cx="2826600" cy="1884400"/>
          </a:xfrm>
          <a:prstGeom prst="rect">
            <a:avLst/>
          </a:prstGeom>
        </p:spPr>
      </p:pic>
      <p:pic>
        <p:nvPicPr>
          <p:cNvPr id="14" name="Picture 20" descr="https://kazakh-zerno.net/wp-content/uploads/2019/06/frykti_40.jpg">
            <a:extLst>
              <a:ext uri="{FF2B5EF4-FFF2-40B4-BE49-F238E27FC236}">
                <a16:creationId xmlns:a16="http://schemas.microsoft.com/office/drawing/2014/main" id="{73E9FA28-751B-082A-565C-7F379A0B6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4506" y="5537886"/>
            <a:ext cx="1930400" cy="1384300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E6E17D-6199-2F2E-EB5E-26D994E06C4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9142" y="745351"/>
            <a:ext cx="3165380" cy="21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7974"/>
      </p:ext>
    </p:extLst>
  </p:cSld>
  <p:clrMapOvr>
    <a:masterClrMapping/>
  </p:clrMapOvr>
  <p:transition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A591A3-0538-A6FA-8608-DAF87241C8B1}"/>
              </a:ext>
            </a:extLst>
          </p:cNvPr>
          <p:cNvSpPr txBox="1"/>
          <p:nvPr/>
        </p:nvSpPr>
        <p:spPr>
          <a:xfrm>
            <a:off x="795867" y="974637"/>
            <a:ext cx="11049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ОБЯЗАТЕЛЬСТВО: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Обеспечить прирост объема производства сельскохозяйственной продукции в отчетном году по отношению в предыдущему году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размере не менее 7%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50870"/>
      </p:ext>
    </p:extLst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12192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</a:p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  <a:hlinkClick r:id="rId3"/>
              </a:rPr>
              <a:t>vmeste@kleverkirov.ru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   www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103838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юрисконсульт, консультант: Черных Алёна Дмитриевна тел. 64-99-98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бухгалтер, консультант: Русских Татьяна Васильевна, тел. 64-01-91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85782" y="5542474"/>
            <a:ext cx="7902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8084" y="2847824"/>
            <a:ext cx="40430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8-953-942-00-93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619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 descr="https://rbsmi.ru/upload/iblock/f61/f612043aa9d8ab73ec0321cd0847c8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24200" y="215900"/>
            <a:ext cx="636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1811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98782" y="2362753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Постановление Правительства Кировской области от 23.12.2019 № 696-П «Развитие агропромышленного комплекса»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64066" y="3749186"/>
            <a:ext cx="11463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Кировской области</a:t>
            </a:r>
            <a:b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26.06.2025 № 325-П «Об утверждении государственной программы Кировской области «Агропромышленный комплекс»</a:t>
            </a:r>
          </a:p>
          <a:p>
            <a:pPr algn="ctr">
              <a:defRPr/>
            </a:pP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постановления Правительства Кировской области, предусматривающий порядок предоставления грантов на развитие фермерских хозяйств, находится в разработке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0191" y="1112389"/>
            <a:ext cx="10438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Постановление Правительства РФ от 14.07.2012 № 717 «О государственной программе развития сельского хозяйства и регулирования рынков сельскохозяйственной продукции, сырья и продовольствия»</a:t>
            </a:r>
          </a:p>
        </p:txBody>
      </p:sp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72" y="641577"/>
            <a:ext cx="7886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Участники конкурса - заявители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3012" y="1218854"/>
            <a:ext cx="3213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Гражданин РФ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375" y="1150682"/>
            <a:ext cx="251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Крестьянское (фермерское) хозяйство</a:t>
            </a:r>
          </a:p>
        </p:txBody>
      </p:sp>
      <p:pic>
        <p:nvPicPr>
          <p:cNvPr id="1028" name="Picture 4" descr="https://sun9-3.userapi.com/c845019/v845019464/129804/kBW_-xGIL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800" y="4737100"/>
            <a:ext cx="2974212" cy="21209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3500" y="38497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Осуществляющие деятельность на сельской территории или на территории сельской агломерации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Кировской области</a:t>
            </a:r>
            <a:endParaRPr lang="ru-RU" sz="2000" dirty="0"/>
          </a:p>
        </p:txBody>
      </p:sp>
      <p:pic>
        <p:nvPicPr>
          <p:cNvPr id="56322" name="Picture 2" descr="http://famdivorce.ru/images/wp-content/uploads/2019/04/5PropiskaPri-otsutstvii-propiski-vam-budut-prixodit-shtraf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44" y="4424107"/>
            <a:ext cx="3788543" cy="2425425"/>
          </a:xfrm>
          <a:prstGeom prst="rect">
            <a:avLst/>
          </a:prstGeom>
          <a:noFill/>
        </p:spPr>
      </p:pic>
      <p:pic>
        <p:nvPicPr>
          <p:cNvPr id="56324" name="Picture 4" descr="https://fs3.fotoload.ru/f/0919/1568402825/1920x1080/df7dee8a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300" y="4401931"/>
            <a:ext cx="4203700" cy="245606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54613" y="1183620"/>
            <a:ext cx="215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Индивидуальный предприниматель,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глава КФХ</a:t>
            </a:r>
          </a:p>
        </p:txBody>
      </p:sp>
      <p:sp>
        <p:nvSpPr>
          <p:cNvPr id="27" name="Правая фигурная скобка 26"/>
          <p:cNvSpPr/>
          <p:nvPr/>
        </p:nvSpPr>
        <p:spPr>
          <a:xfrm rot="5400000">
            <a:off x="2315634" y="-806772"/>
            <a:ext cx="1231900" cy="5863168"/>
          </a:xfrm>
          <a:prstGeom prst="rightBrace">
            <a:avLst>
              <a:gd name="adj1" fmla="val 8333"/>
              <a:gd name="adj2" fmla="val 504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3500" y="2639162"/>
            <a:ext cx="573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основным видом деятельности которых являются производство и (или) переработка сельскохозяйственной продукции, зарегистрированы более 12 месяцев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D06C0-167F-DF97-7A04-8C8BDB0DE41C}"/>
              </a:ext>
            </a:extLst>
          </p:cNvPr>
          <p:cNvSpPr txBox="1"/>
          <p:nvPr/>
        </p:nvSpPr>
        <p:spPr>
          <a:xfrm>
            <a:off x="2088720" y="-39013"/>
            <a:ext cx="75343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фермерского хозяйства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D2C9AB-FA63-1F93-D9C9-B42C5582D2C6}"/>
              </a:ext>
            </a:extLst>
          </p:cNvPr>
          <p:cNvSpPr txBox="1"/>
          <p:nvPr/>
        </p:nvSpPr>
        <p:spPr>
          <a:xfrm>
            <a:off x="6096000" y="1738942"/>
            <a:ext cx="5969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обязующийся в срок, до30 календарных дней с даты принятия решения конкурсной комиссией о предоставлении ему гранта, осуществить госрегистрацию К(Ф)Х или зарегистрироваться в качестве индивидуального предпринимателя – главы КФХ с основными видами деятельности производство и (или) переработка сельскохозяйственной продукции с составом 2 и более членов семьи главы крестьянского (фермерского) хозяйства (включая главу), объединенных родством и (или) свойством</a:t>
            </a:r>
            <a:endParaRPr lang="ru-RU" sz="1600" i="1" dirty="0"/>
          </a:p>
        </p:txBody>
      </p:sp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86433-CE07-72BB-59C9-03B7A71D642E}"/>
              </a:ext>
            </a:extLst>
          </p:cNvPr>
          <p:cNvSpPr txBox="1"/>
          <p:nvPr/>
        </p:nvSpPr>
        <p:spPr>
          <a:xfrm>
            <a:off x="1807553" y="277533"/>
            <a:ext cx="6076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КОНКУРСА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F18B5-0BB5-62DC-1133-9508C297A05E}"/>
              </a:ext>
            </a:extLst>
          </p:cNvPr>
          <p:cNvSpPr txBox="1"/>
          <p:nvPr/>
        </p:nvSpPr>
        <p:spPr>
          <a:xfrm>
            <a:off x="519500" y="1609275"/>
            <a:ext cx="1157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проводится в системе «Электронный бюджет».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принимаются в течении 30 календарных дней, с момента объявления конкурса.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52972-4592-F561-D3C0-372BBB0FF27E}"/>
              </a:ext>
            </a:extLst>
          </p:cNvPr>
          <p:cNvSpPr txBox="1"/>
          <p:nvPr/>
        </p:nvSpPr>
        <p:spPr>
          <a:xfrm>
            <a:off x="2590800" y="2480511"/>
            <a:ext cx="95029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>
              <a:spcBef>
                <a:spcPts val="12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подписывается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усиленной квалифицированной электронной подписью руководителя заявителя или уполномоченного им лица (для юридических лиц и ИП);</a:t>
            </a:r>
          </a:p>
          <a:p>
            <a:pPr indent="342900" algn="just">
              <a:spcBef>
                <a:spcPts val="120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простой электронной подписью подтвержденной учетной записи физического лица в федеральной государственной информационной системе "Единая система идентификации и аутентификации в инфраструктуре, обеспечивающей информационно-технологическое взаимодействие информационных систем, используемых для предоставления государственных и муниципальных услуг в электронной форме" (для физических лиц).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5E2B8-A2B7-C53B-0131-0758E0525B6C}"/>
              </a:ext>
            </a:extLst>
          </p:cNvPr>
          <p:cNvSpPr txBox="1"/>
          <p:nvPr/>
        </p:nvSpPr>
        <p:spPr>
          <a:xfrm>
            <a:off x="347451" y="5399865"/>
            <a:ext cx="31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проводится в 2 этапа: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E652F-A3C2-F8EF-446C-411A27C57B5A}"/>
              </a:ext>
            </a:extLst>
          </p:cNvPr>
          <p:cNvSpPr txBox="1"/>
          <p:nvPr/>
        </p:nvSpPr>
        <p:spPr>
          <a:xfrm>
            <a:off x="3826933" y="4789767"/>
            <a:ext cx="801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этапе рассматриваются заявки на предмет соответствия заявителей требованиям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401A3-AB6B-E8E3-6CCD-03222D426B6C}"/>
              </a:ext>
            </a:extLst>
          </p:cNvPr>
          <p:cNvSpPr txBox="1"/>
          <p:nvPr/>
        </p:nvSpPr>
        <p:spPr>
          <a:xfrm>
            <a:off x="3826933" y="5436098"/>
            <a:ext cx="817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втором этапе конкурсная комиссия проводит в очной форме или посредством видео-конференц-связи устное собеседование с заявителем по бизнес-плану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F97B0-8FB7-ADD7-830C-39A029D9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03" y="277533"/>
            <a:ext cx="2381250" cy="1790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C96B26-F4D2-56B0-FBC6-983AD54B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58" t="1169" r="32075" b="8637"/>
          <a:stretch/>
        </p:blipFill>
        <p:spPr>
          <a:xfrm>
            <a:off x="618366" y="2499046"/>
            <a:ext cx="1701520" cy="17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89200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можно приобрести: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5" y="449031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67" y="480930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72443"/>
            <a:ext cx="41267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из земель с/х назначения,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6493" y="2755141"/>
            <a:ext cx="38100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капремонт производственных объектов.</a:t>
            </a:r>
          </a:p>
          <a:p>
            <a:pPr algn="ctr">
              <a:lnSpc>
                <a:spcPct val="90000"/>
              </a:lnSpc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ограждений для выпаса и выгула с/х животных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4175" y="620949"/>
            <a:ext cx="3303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Приобретение оборудования, в т.ч. для рыбоводной инфраструктуры и товарной аквакультуры (товарного рыбоводства), для комплектации производственных объектов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42009-4DD1-DCD4-2DB9-9D9E18CDCC88}"/>
              </a:ext>
            </a:extLst>
          </p:cNvPr>
          <p:cNvSpPr txBox="1"/>
          <p:nvPr/>
        </p:nvSpPr>
        <p:spPr>
          <a:xfrm>
            <a:off x="491067" y="5397017"/>
            <a:ext cx="373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 производственные и складские здания, помещения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электрическим, водо-, газо-, теплопроводным сетям</a:t>
            </a:r>
            <a:endParaRPr lang="ru-RU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F897DD1-ED8A-D511-957B-285EBC7A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3300286"/>
            <a:ext cx="3314700" cy="19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3512E2-C57D-4DA1-DE12-114DA3383AEB}"/>
              </a:ext>
            </a:extLst>
          </p:cNvPr>
          <p:cNvSpPr txBox="1"/>
          <p:nvPr/>
        </p:nvSpPr>
        <p:spPr>
          <a:xfrm>
            <a:off x="8859055" y="5535516"/>
            <a:ext cx="307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модульных объектов для производства продукции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F5F27BA-5E3A-2CA3-AB7C-F226F930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60" y="3166347"/>
            <a:ext cx="3381375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25517"/>
      </p:ext>
    </p:extLst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0800" y="268905"/>
            <a:ext cx="12594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Обязательства, вытекающие после объявления победителем конкурсного отбора: </a:t>
            </a:r>
          </a:p>
        </p:txBody>
      </p:sp>
      <p:sp>
        <p:nvSpPr>
          <p:cNvPr id="33794" name="AutoShape 2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E6063-0F40-5033-0DFD-A706A5164096}"/>
              </a:ext>
            </a:extLst>
          </p:cNvPr>
          <p:cNvSpPr txBox="1"/>
          <p:nvPr/>
        </p:nvSpPr>
        <p:spPr>
          <a:xfrm>
            <a:off x="392642" y="1134533"/>
            <a:ext cx="969115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обеспечить ежегодный прирост объема производства сельскохозяйственной продукции в размере не менее чем 7% в течение не менее чем 5 лет с даты получения гранта</a:t>
            </a:r>
          </a:p>
          <a:p>
            <a:pPr algn="just"/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трудоустроить не менее 2 новых постоянных работников, если размер гранта составляет </a:t>
            </a:r>
            <a:r>
              <a:rPr lang="ru-RU" sz="3000" u="sng" dirty="0">
                <a:latin typeface="Times New Roman" pitchFamily="18" charset="0"/>
                <a:cs typeface="Times New Roman" pitchFamily="18" charset="0"/>
              </a:rPr>
              <a:t>5 млн. рублей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или более, и не менее 1-го нового постоянного работника, если размер гранта составляет менее 5 млн. рублей (при этом глава крестьянского (фермерского) хозяйства и (или) индивидуальный предприниматель учитываются в качестве новых постоянных работников)</a:t>
            </a:r>
            <a:endParaRPr lang="ru-RU" sz="3000" u="sng" dirty="0">
              <a:latin typeface="Times New Roman" pitchFamily="18" charset="0"/>
              <a:cs typeface="Times New Roman" pitchFamily="18" charset="0"/>
              <a:hlinkClick r:id="rId2"/>
            </a:endParaRPr>
          </a:p>
        </p:txBody>
      </p:sp>
      <p:pic>
        <p:nvPicPr>
          <p:cNvPr id="5" name="Рисунок 4" descr="https://cstor.nn2.ru/forum/data/forum/images/2019-04/229250258-esclamativo.jpg">
            <a:extLst>
              <a:ext uri="{FF2B5EF4-FFF2-40B4-BE49-F238E27FC236}">
                <a16:creationId xmlns:a16="http://schemas.microsoft.com/office/drawing/2014/main" id="{4DF2676C-03E1-8844-3917-8E1BC8D8293A}"/>
              </a:ext>
            </a:extLst>
          </p:cNvPr>
          <p:cNvPicPr/>
          <p:nvPr/>
        </p:nvPicPr>
        <p:blipFill>
          <a:blip r:embed="rId3" cstate="print"/>
          <a:srcRect l="22115" t="7276" r="26945" b="6686"/>
          <a:stretch>
            <a:fillRect/>
          </a:stretch>
        </p:blipFill>
        <p:spPr bwMode="auto">
          <a:xfrm>
            <a:off x="10617000" y="1811867"/>
            <a:ext cx="999266" cy="304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375" y="0"/>
            <a:ext cx="1023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на развитие фермерского хозяйства</a:t>
            </a:r>
          </a:p>
        </p:txBody>
      </p:sp>
      <p:sp>
        <p:nvSpPr>
          <p:cNvPr id="4" name="AutoShape 7" descr="http://www.lipetskmedia.ru/image/BEL_477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0" name="AutoShape 2" descr="Почему герефордов считают породой без дефек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E6FF7-F256-3275-50CE-FEF6F42A57D9}"/>
              </a:ext>
            </a:extLst>
          </p:cNvPr>
          <p:cNvSpPr txBox="1"/>
          <p:nvPr/>
        </p:nvSpPr>
        <p:spPr>
          <a:xfrm>
            <a:off x="1756097" y="6230563"/>
            <a:ext cx="825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 минимальный размер гранта, который составляет 3 млн. рублей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C25BF-AC44-AD34-520C-C9EA7A4C14E1}"/>
              </a:ext>
            </a:extLst>
          </p:cNvPr>
          <p:cNvSpPr txBox="1"/>
          <p:nvPr/>
        </p:nvSpPr>
        <p:spPr>
          <a:xfrm>
            <a:off x="155575" y="679377"/>
            <a:ext cx="11900958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до 5 млн. рублей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(включительно), но не более 90% стоимости проекта - при софинансировании за счет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собственных средств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не менее 10%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стоимости проекта грантополучателя;</a:t>
            </a: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до 8 млн. рублей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(включительно), но не более 80% стоимости проекта - при софинансировании за счет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собственных средств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не менее 20%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стоимости проекта грантополучателя;</a:t>
            </a:r>
          </a:p>
          <a:p>
            <a:pPr algn="ctr"/>
            <a:r>
              <a:rPr lang="ru-RU" sz="23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вновь созданные КФХ , ИП и гражданин РФ</a:t>
            </a:r>
          </a:p>
          <a:p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до 15 млн. рублей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(включительно), но не более 70% стоимости проекта – при софинансировании за счет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собственных средств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не менее 30%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стоимости проекта грантополучателя;</a:t>
            </a:r>
          </a:p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до 30 млн. рублей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(включительно), но не более 60% стоимости проекта - при софинансировании за счет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собственных средств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не менее 40%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стоимости проекта грантополучателя.</a:t>
            </a:r>
          </a:p>
        </p:txBody>
      </p:sp>
      <p:sp>
        <p:nvSpPr>
          <p:cNvPr id="8" name="Двойные фигурные скобки 7">
            <a:extLst>
              <a:ext uri="{FF2B5EF4-FFF2-40B4-BE49-F238E27FC236}">
                <a16:creationId xmlns:a16="http://schemas.microsoft.com/office/drawing/2014/main" id="{EB9922A8-5416-C9D0-91E5-F70F6B9F7C76}"/>
              </a:ext>
            </a:extLst>
          </p:cNvPr>
          <p:cNvSpPr/>
          <p:nvPr/>
        </p:nvSpPr>
        <p:spPr>
          <a:xfrm rot="5400000">
            <a:off x="4638146" y="-3994680"/>
            <a:ext cx="3064934" cy="11900960"/>
          </a:xfrm>
          <a:prstGeom prst="brace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67813"/>
      </p:ext>
    </p:extLst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73A4E7-8F38-1D9B-D3FE-0661CDF1E503}"/>
              </a:ext>
            </a:extLst>
          </p:cNvPr>
          <p:cNvSpPr txBox="1"/>
          <p:nvPr/>
        </p:nvSpPr>
        <p:spPr>
          <a:xfrm>
            <a:off x="880534" y="372533"/>
            <a:ext cx="1082886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НОВОЕ!</a:t>
            </a:r>
            <a:r>
              <a:rPr lang="ru-RU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развитие фермерского хозяйства предоставляется однократно</a:t>
            </a:r>
          </a:p>
          <a:p>
            <a:pPr algn="ctr"/>
            <a:endParaRPr lang="ru-RU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грантов «</a:t>
            </a:r>
            <a:r>
              <a:rPr lang="ru-RU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на развитие семейных ферм принимать участие повторно в грантовой поддержке не могут</a:t>
            </a:r>
          </a:p>
        </p:txBody>
      </p:sp>
    </p:spTree>
    <p:extLst>
      <p:ext uri="{BB962C8B-B14F-4D97-AF65-F5344CB8AC3E}">
        <p14:creationId xmlns:p14="http://schemas.microsoft.com/office/powerpoint/2010/main" val="583531960"/>
      </p:ext>
    </p:extLst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</TotalTime>
  <Words>2029</Words>
  <Application>Microsoft Office PowerPoint</Application>
  <PresentationFormat>Широкоэкранный</PresentationFormat>
  <Paragraphs>144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 имущества, приобретаемого СПоКом в целях последующей передачи (реализации) приобретенного имущества в собственность членов СПоКа:</vt:lpstr>
      <vt:lpstr>2. Приобретение и последующее внесение в неделимый фонд с/х техники, спецавтотранспорта, оборудования для организации хранения, переработки, упаковки, маркировки, транспортировки и реализации с/х продукции и мобильных торговых объектов, для оказания услуг членам СПоК.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376</cp:revision>
  <cp:lastPrinted>2019-10-15T19:35:04Z</cp:lastPrinted>
  <dcterms:created xsi:type="dcterms:W3CDTF">2019-09-09T19:18:26Z</dcterms:created>
  <dcterms:modified xsi:type="dcterms:W3CDTF">2026-03-25T12:42:15Z</dcterms:modified>
</cp:coreProperties>
</file>