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59" r:id="rId4"/>
    <p:sldId id="279" r:id="rId5"/>
    <p:sldId id="277" r:id="rId6"/>
    <p:sldId id="258" r:id="rId7"/>
    <p:sldId id="261" r:id="rId8"/>
    <p:sldId id="280" r:id="rId9"/>
    <p:sldId id="27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718" autoAdjust="0"/>
  </p:normalViewPr>
  <p:slideViewPr>
    <p:cSldViewPr>
      <p:cViewPr varScale="1">
        <p:scale>
          <a:sx n="107" d="100"/>
          <a:sy n="107" d="100"/>
        </p:scale>
        <p:origin x="174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6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50849-2030-40F0-95C0-50E2BD1BBB8D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59C49-B4F3-4923-99FD-FC6DB89C76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80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9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77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38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8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44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349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41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125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20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14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43CF8-AA2A-4957-BD02-952917A6174F}" type="datetimeFigureOut">
              <a:rPr lang="ru-RU" smtClean="0"/>
              <a:pPr/>
              <a:t>06.08.2026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F07A1-D9B2-4316-B4AE-5C9BF9D14C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52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vmeste@kleverkirov.ru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9373"/>
            <a:ext cx="1296144" cy="117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7"/>
          <a:stretch>
            <a:fillRect/>
          </a:stretch>
        </p:blipFill>
        <p:spPr bwMode="auto">
          <a:xfrm>
            <a:off x="2699792" y="3861048"/>
            <a:ext cx="4680520" cy="23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059" y="98507"/>
            <a:ext cx="2342355" cy="1196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91880" y="626138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Киров, 2026 год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91680" y="0"/>
            <a:ext cx="57606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</p:txBody>
      </p:sp>
      <p:pic>
        <p:nvPicPr>
          <p:cNvPr id="10" name="Picture 3" descr="http://dsx-kirov.ru/images/header-ger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79388"/>
            <a:ext cx="1647825" cy="2019301"/>
          </a:xfrm>
          <a:prstGeom prst="rect">
            <a:avLst/>
          </a:prstGeom>
          <a:noFill/>
        </p:spPr>
      </p:pic>
      <p:pic>
        <p:nvPicPr>
          <p:cNvPr id="11" name="Picture 812" descr="https://static1.bigstockphoto.com/1/7/2/large1500/271970413.jpg"/>
          <p:cNvPicPr>
            <a:picLocks noChangeAspect="1" noChangeArrowheads="1"/>
          </p:cNvPicPr>
          <p:nvPr/>
        </p:nvPicPr>
        <p:blipFill>
          <a:blip r:embed="rId6" cstate="print"/>
          <a:srcRect r="-89" b="10042"/>
          <a:stretch>
            <a:fillRect/>
          </a:stretch>
        </p:blipFill>
        <p:spPr bwMode="auto">
          <a:xfrm>
            <a:off x="3995936" y="908720"/>
            <a:ext cx="1312549" cy="108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" y="2780928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ГРАНТ НА РАЗВИТИЕ СЕЛЬСКОХОЗЯЙСТВЕННОГО ПОТРЕБИТЕЛЬСКОГО КООПЕРАТИВА</a:t>
            </a:r>
          </a:p>
        </p:txBody>
      </p:sp>
    </p:spTree>
    <p:extLst>
      <p:ext uri="{BB962C8B-B14F-4D97-AF65-F5344CB8AC3E}">
        <p14:creationId xmlns:p14="http://schemas.microsoft.com/office/powerpoint/2010/main" val="628708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86194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4274" name="Picture 2" descr="https://rbsmi.ru/upload/iblock/f61/f612043aa9d8ab73ec0321cd0847c86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343150" y="215900"/>
            <a:ext cx="66213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118110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51265" y="1823483"/>
            <a:ext cx="8241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Постановление Правительства Кировской области от 26.06.2025 № 325-П «Об утверждении государственной программы Кировской области  «Агропромышленный комплекс»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9756" y="2969712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Кировской области от 07 декабря 2021 г. № 675-П «О предоставлении сельскохозяйственным потребительским кооперативам грантов из областного бюджета на развитие сельскохозяйственного потребительского кооператива»</a:t>
            </a:r>
            <a:endParaRPr lang="ru-RU" b="1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83795" y="4294321"/>
            <a:ext cx="87849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42888" algn="l"/>
              </a:tabLs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Распоряжение от 10.03.2022 № 19 «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представлении и рассмотрении документов для предоставления сельскохозяйственным потребительским кооперативам из областного бюджета грантов на развитие материально-технической базы»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98862" y="3850015"/>
            <a:ext cx="89451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42888" algn="l"/>
              </a:tabLst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4A3099-60DD-9D1B-5653-CC6122E1C3C2}"/>
              </a:ext>
            </a:extLst>
          </p:cNvPr>
          <p:cNvSpPr txBox="1"/>
          <p:nvPr/>
        </p:nvSpPr>
        <p:spPr>
          <a:xfrm>
            <a:off x="251520" y="5373216"/>
            <a:ext cx="8712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Минсельхоза РФ № 185 от 30.03.2026 «Об утверждении перечня затрат, которых допускается осуществлять за счет средств бюджета….»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624E01-BFA5-51D6-9382-C2A405D8B227}"/>
              </a:ext>
            </a:extLst>
          </p:cNvPr>
          <p:cNvSpPr txBox="1"/>
          <p:nvPr/>
        </p:nvSpPr>
        <p:spPr>
          <a:xfrm>
            <a:off x="137142" y="834871"/>
            <a:ext cx="900685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Постановление Правительства РФ от 14.07.2012 № 717 «О государственной программе развития сельского хозяйства и регулирования рынков сельскохозяйственной продукции, сырья и продовольствия» (приложение 22(4))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s://www.featurepics.com/StockImage/20090623/exclamation-mark-stock-illustration-12253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www.featurepics.com/StockImage/20090623/exclamation-mark-stock-illustration-122539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9DB1FB-CF52-1AA1-D035-4D90E15E4079}"/>
              </a:ext>
            </a:extLst>
          </p:cNvPr>
          <p:cNvSpPr txBox="1"/>
          <p:nvPr/>
        </p:nvSpPr>
        <p:spPr>
          <a:xfrm>
            <a:off x="2912912" y="110242"/>
            <a:ext cx="3664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(заявители) конкурса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749B41-C909-EA82-648E-FEBF89E5B119}"/>
              </a:ext>
            </a:extLst>
          </p:cNvPr>
          <p:cNvSpPr txBox="1"/>
          <p:nvPr/>
        </p:nvSpPr>
        <p:spPr>
          <a:xfrm>
            <a:off x="140712" y="492005"/>
            <a:ext cx="443128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сельскохозяйственный потребительский кооператив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юр. лицо, созданное в соответствии с ФЗ "О с/х кооперации" в форме с/х потребительского кооператива (за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с/х кредитного потребительского кооператива), зарегистрированное на сельской территории или на территории сельской агломерации, осуществляющее деятельность по заготовке, хранению, подработке, переработке, сортировке, убою, первичной переработке, охлаждению, подготовке к реализации, транспортировке и реализации сельскохозяйственной продукции, собранных дикорастущих плодов, ягод, орехов, грибов, других пригодных для употребления в пищу лесных ресурсов, а также продуктов переработки указанной продукции, 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объединяющее не менее 5 граждан РФ и (или) 3 </a:t>
            </a:r>
            <a:r>
              <a:rPr lang="ru-RU" sz="1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схтп</a:t>
            </a:r>
            <a:r>
              <a:rPr lang="ru-RU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(кроме ассоциированных членов).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числа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схтп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(кроме граждан, ведущих ЛПХ) должны относиться к микро или малым предприятиям.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E91AE6-6B91-6544-A8D9-5F2F86C98619}"/>
              </a:ext>
            </a:extLst>
          </p:cNvPr>
          <p:cNvSpPr txBox="1"/>
          <p:nvPr/>
        </p:nvSpPr>
        <p:spPr>
          <a:xfrm>
            <a:off x="4932040" y="620688"/>
            <a:ext cx="3923928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потребительское общество 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созданное в соответствии с Законом РФ"О потребительской кооперации (потребительских обществах, их союзах) в РФ", не менее 70 процентов выручки которого формируется за счет осуществления видов деятельности по заготовке, хранению, переработке и сбыту с/х продукции, собранных дикорастущих плодов, ягод, орехов, грибов, других пригодных для употребления в пищу лесных ресурсов, а также продуктов переработки указанной продукции.</a:t>
            </a:r>
            <a:endParaRPr lang="ru-RU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4A5BFB-9932-7AF3-D633-D2D432E7B860}"/>
              </a:ext>
            </a:extLst>
          </p:cNvPr>
          <p:cNvSpPr txBox="1"/>
          <p:nvPr/>
        </p:nvSpPr>
        <p:spPr>
          <a:xfrm>
            <a:off x="3419872" y="4412138"/>
            <a:ext cx="570039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начинающий сельскохозяйственный потребительский кооператив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с/х потребительский кооператив, действующий менее 12 месяцев со дня регистрации, зарегистрированный на сельской территории или на территории сельской агломерации, осуществляющий деятельность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заготовке, хранению, подработке, переработке, сортировке, убою, первичной переработке, охлаждению, подготовке к реализации, транспортировке и реализации сельскохозяйственной продукции, собранных дикорастущих плодов, ягод, орехов, грибов, других пригодных для употребления в пищу лесных ресурсов, а также продуктов переработки указанной продукции</a:t>
            </a:r>
            <a:endParaRPr lang="ru-RU" sz="14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D6FA5A1-331D-0395-5459-2448587301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" t="5521" r="5030" b="12133"/>
          <a:stretch/>
        </p:blipFill>
        <p:spPr bwMode="auto">
          <a:xfrm>
            <a:off x="971600" y="4809627"/>
            <a:ext cx="2234092" cy="166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E497C6CC-DEBA-BDFB-304B-86C6E045D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82901"/>
            <a:ext cx="1638405" cy="12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691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4C493-4631-91AE-5644-893884C95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1A5DC-08B1-A7AA-3D93-EB5234C5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376" y="188281"/>
            <a:ext cx="8147248" cy="562074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участникам – кооперативам, отвечающим 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условиям: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16F025-07D9-D688-BCE4-B2230A6804E3}"/>
              </a:ext>
            </a:extLst>
          </p:cNvPr>
          <p:cNvSpPr/>
          <p:nvPr/>
        </p:nvSpPr>
        <p:spPr>
          <a:xfrm>
            <a:off x="5538046" y="832254"/>
            <a:ext cx="33899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зарегистрированные на сельской территории или на территории сельской агломерации Кировской области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340D2F3-F428-5F66-A908-3F5C2447EB2D}"/>
              </a:ext>
            </a:extLst>
          </p:cNvPr>
          <p:cNvSpPr/>
          <p:nvPr/>
        </p:nvSpPr>
        <p:spPr>
          <a:xfrm>
            <a:off x="90264" y="1774468"/>
            <a:ext cx="2915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Входящие в ревизионный союз</a:t>
            </a:r>
            <a:endParaRPr lang="ru-RU" sz="14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D7E38CC-2BCD-C99C-AC2E-31A15D7E528F}"/>
              </a:ext>
            </a:extLst>
          </p:cNvPr>
          <p:cNvSpPr/>
          <p:nvPr/>
        </p:nvSpPr>
        <p:spPr>
          <a:xfrm>
            <a:off x="0" y="5589240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находится в процессе реорганизации, ликвидации, банкротства, деятельность не  приостановлена</a:t>
            </a:r>
          </a:p>
        </p:txBody>
      </p:sp>
      <p:sp>
        <p:nvSpPr>
          <p:cNvPr id="17410" name="AutoShape 2" descr="https://www.featurepics.com/StockImage/20090623/exclamation-mark-stock-illustration-1225393.jpg">
            <a:extLst>
              <a:ext uri="{FF2B5EF4-FFF2-40B4-BE49-F238E27FC236}">
                <a16:creationId xmlns:a16="http://schemas.microsoft.com/office/drawing/2014/main" id="{75AEC942-B2DE-A345-66EF-D77357FF2C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www.featurepics.com/StockImage/20090623/exclamation-mark-stock-illustration-1225393.jpg">
            <a:extLst>
              <a:ext uri="{FF2B5EF4-FFF2-40B4-BE49-F238E27FC236}">
                <a16:creationId xmlns:a16="http://schemas.microsoft.com/office/drawing/2014/main" id="{CBAC8F2D-1C8A-DF5D-3C46-AD95AFA961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 descr="https://i.ytimg.com/vi/q2__zXOkbvk/maxresdefault.jpg">
            <a:extLst>
              <a:ext uri="{FF2B5EF4-FFF2-40B4-BE49-F238E27FC236}">
                <a16:creationId xmlns:a16="http://schemas.microsoft.com/office/drawing/2014/main" id="{527B565F-84F3-F449-BC1F-A3998A8F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19288" t="4617" r="24456" b="9659"/>
          <a:stretch>
            <a:fillRect/>
          </a:stretch>
        </p:blipFill>
        <p:spPr bwMode="auto">
          <a:xfrm>
            <a:off x="3962260" y="1472104"/>
            <a:ext cx="1008113" cy="1638184"/>
          </a:xfrm>
          <a:prstGeom prst="rect">
            <a:avLst/>
          </a:prstGeom>
          <a:noFill/>
        </p:spPr>
      </p:pic>
      <p:pic>
        <p:nvPicPr>
          <p:cNvPr id="13" name="Рисунок 12" descr="https://i.ytimg.com/vi/a5lrQfQOxE4/hqdefault.jpg">
            <a:extLst>
              <a:ext uri="{FF2B5EF4-FFF2-40B4-BE49-F238E27FC236}">
                <a16:creationId xmlns:a16="http://schemas.microsoft.com/office/drawing/2014/main" id="{1BE6DAAC-9652-6FA0-3C3F-07487A657546}"/>
              </a:ext>
            </a:extLst>
          </p:cNvPr>
          <p:cNvPicPr/>
          <p:nvPr/>
        </p:nvPicPr>
        <p:blipFill>
          <a:blip r:embed="rId3" cstate="print"/>
          <a:srcRect l="15644" r="15077" b="2395"/>
          <a:stretch>
            <a:fillRect/>
          </a:stretch>
        </p:blipFill>
        <p:spPr bwMode="auto">
          <a:xfrm>
            <a:off x="3592707" y="3933415"/>
            <a:ext cx="19453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120F9A-8732-2889-A0A1-65AC3FDD895B}"/>
              </a:ext>
            </a:extLst>
          </p:cNvPr>
          <p:cNvSpPr txBox="1"/>
          <p:nvPr/>
        </p:nvSpPr>
        <p:spPr>
          <a:xfrm>
            <a:off x="90264" y="749243"/>
            <a:ext cx="43204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членов кооператива (кроме ассоциированных членов) составляет не менее 10 (только для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регистрацией более 12 мес)</a:t>
            </a:r>
          </a:p>
        </p:txBody>
      </p:sp>
    </p:spTree>
    <p:extLst>
      <p:ext uri="{BB962C8B-B14F-4D97-AF65-F5344CB8AC3E}">
        <p14:creationId xmlns:p14="http://schemas.microsoft.com/office/powerpoint/2010/main" val="3595628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7" y="116632"/>
            <a:ext cx="8928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КРИТЕРИИ   ОЦЕНКИ   КООПЕРАТИВОВ (не менее 45 баллов,</a:t>
            </a:r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менее 30 баллов – для начинающих </a:t>
            </a:r>
            <a:r>
              <a:rPr lang="ru-RU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СПоКов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6292151"/>
              </p:ext>
            </p:extLst>
          </p:nvPr>
        </p:nvGraphicFramePr>
        <p:xfrm>
          <a:off x="1" y="620688"/>
          <a:ext cx="9143998" cy="5926904"/>
        </p:xfrm>
        <a:graphic>
          <a:graphicData uri="http://schemas.openxmlformats.org/drawingml/2006/table">
            <a:tbl>
              <a:tblPr/>
              <a:tblGrid>
                <a:gridCol w="1618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3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6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3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52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58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5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309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3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452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Планируемая деятельность: </a:t>
                      </a: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заготовка, хранение, подработка, переработка, сортировка, убой, первичная переработка, охлаждение, подготовка к реализации с/х продукции, дикорастущих пищевых ресурсов, а также продуктов переработки указанной продукции по одному из видов продукции: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Наличие в собственности кооператива грузоперевозящих транспортных средств: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овощи, картофель, молоко и мясо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иные, в т.ч. дикорастущие пищевые ресурсы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 единицы и более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 единица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89">
                <a:tc rowSpan="3"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Наличие на территории МР или МО по месту регистрации кооператива производственного объекта недвижимости и подлежащего капремонту, реконструкции/модернизации за счет гранта или используемого для осуществления деятельности</a:t>
                      </a:r>
                      <a:endParaRPr lang="ru-RU" sz="1200" dirty="0">
                        <a:latin typeface="+mn-lt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Наличие на территории МР или МО по месту регистрации кооператива земельного участка на праве собственности кооператива или аренды на срок не менее 3 лет, предназначенного для строительства (эксплуатации) производственного объекта: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4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 собственности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права аренды не менее 3 лет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не имеется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522">
                <a:tc gridSpan="4" vMerge="1">
                  <a:txBody>
                    <a:bodyPr/>
                    <a:lstStyle/>
                    <a:p>
                      <a:endParaRPr dirty="0"/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Для обеспечения реализации производимой продукции кооператив: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8089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в собственности кооператива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имеет объект по переработке с/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продукции/ планирует строительство объекта за счет гранта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реализует с/х продукцию по договорам, заключенным с покупателями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52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 кооператива на дату подачи заявки на участие в конкурсе: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Объем выручки от реализации с/</a:t>
                      </a:r>
                      <a:r>
                        <a:rPr lang="ru-RU" sz="12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продукции за год, предшествующий году подачи заявки, тыс. </a:t>
                      </a:r>
                      <a:r>
                        <a:rPr lang="ru-RU" sz="12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руб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заключен труд.договор на неопределенный срок с бухгалтером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заключен договор на оказание услуг по ведению бухгалтерского учета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свыше 1000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свыше 500 до 1000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вкл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свыше 250 до 500 вкл.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свыше 50 до 250 вкл.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свыше 30 до 50 вкл.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30 и менее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4522"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Количество членов кооператива (кроме ассоциированных) по состоянию на 1-е число месяца подачи заявки на участие в конкурсе составляет: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945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от 21 и более с/х тов-пр-ей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от 16 до 20 с/х товаропроизводителей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от 11 до 15 с/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товаропроизводителей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10 с/х 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тов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200" dirty="0" err="1">
                          <a:latin typeface="Times New Roman"/>
                          <a:ea typeface="Calibri"/>
                          <a:cs typeface="Times New Roman"/>
                        </a:rPr>
                        <a:t>пр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-ей и менее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41097" marR="410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расходования гранта: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11387"/>
            <a:ext cx="8532439" cy="141987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itchFamily="18" charset="0"/>
              </a:rPr>
              <a:t>	Приобретение и монтаж оборудования для производственных объектов, предназначенных для заготовки, хранения, подработки, переработки, сортировки, убоя, первичной переработки, охлаждения, подготовки к реализации, погрузки, разгрузки с/х продукции, транспортировки и реализации пищевых лесных ресурсов и продуктов переработки указанной продукции и пищевых лесных ресурсов. Перечень оборудования определяется Минсельхозом РФ – приказ № 185 от 30.03.2026.</a:t>
            </a:r>
            <a:endParaRPr lang="ru-RU" sz="1400" dirty="0">
              <a:effectLst/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9144" y="627683"/>
            <a:ext cx="81348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Приобретение, строительство, капитальный ремонт, реконструкцию или модернизацию производственных объектов, в т.ч. приобретение и монтаж модульных производственных объектов, по заготовке, хранению, подработке, переработке, сортировке, убою, первичной переработке, подготовке к реализации и реализации с/х продукции, пищевых лесных ресурсов и продуктов переработки указанной продукции и пищевых лесных ресурсов </a:t>
            </a:r>
          </a:p>
        </p:txBody>
      </p:sp>
      <p:pic>
        <p:nvPicPr>
          <p:cNvPr id="4098" name="Picture 2" descr="Банк России выпустил в обращение первые монеты с символом рубля — РБ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294" y="648238"/>
            <a:ext cx="899849" cy="719879"/>
          </a:xfrm>
          <a:prstGeom prst="rect">
            <a:avLst/>
          </a:prstGeom>
          <a:noFill/>
        </p:spPr>
      </p:pic>
      <p:pic>
        <p:nvPicPr>
          <p:cNvPr id="7" name="Picture 2" descr="Банк России выпустил в обращение первые монеты с символом рубля — РБ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23" y="1999536"/>
            <a:ext cx="899849" cy="719879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B48A86-F390-2477-8043-A2B99417237C}"/>
              </a:ext>
            </a:extLst>
          </p:cNvPr>
          <p:cNvSpPr txBox="1"/>
          <p:nvPr/>
        </p:nvSpPr>
        <p:spPr>
          <a:xfrm>
            <a:off x="991884" y="4536788"/>
            <a:ext cx="81659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Приобретение и монтаж оборудования для рыбоводной инфраструктуры и товарной аквакультуры (товарного рыбоводства). (приказ Минсельхоза РФ от 30.03.2026 № 185)</a:t>
            </a:r>
            <a:endParaRPr lang="ru-RU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227F4C-FEA5-511D-FCFE-A95F68C6A7C0}"/>
              </a:ext>
            </a:extLst>
          </p:cNvPr>
          <p:cNvSpPr txBox="1"/>
          <p:nvPr/>
        </p:nvSpPr>
        <p:spPr>
          <a:xfrm>
            <a:off x="1033764" y="2997148"/>
            <a:ext cx="808561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Погашение не более 20% привлекаемого на реализацию бизнес-плана победителя конкурса льготного инвестиционного кредита и уплату процентов по кредиту, в течение 18 месяцев с даты получения гранта;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214528-FC0D-7B2B-F40E-AE28C9303D63}"/>
              </a:ext>
            </a:extLst>
          </p:cNvPr>
          <p:cNvSpPr txBox="1"/>
          <p:nvPr/>
        </p:nvSpPr>
        <p:spPr>
          <a:xfrm>
            <a:off x="1062876" y="5970814"/>
            <a:ext cx="80239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автономных источников электро- и газоснабжения, обустройство автономных источников водоснабжения, включая приобретение и монтаж газопоршневых установок. Перечень оборудования определяется Минсельхозом РФ – приказ № 185 от 30.03.2026.</a:t>
            </a:r>
          </a:p>
        </p:txBody>
      </p:sp>
      <p:pic>
        <p:nvPicPr>
          <p:cNvPr id="13" name="Picture 2" descr="Банк России выпустил в обращение первые монеты с символом рубля — РБК">
            <a:extLst>
              <a:ext uri="{FF2B5EF4-FFF2-40B4-BE49-F238E27FC236}">
                <a16:creationId xmlns:a16="http://schemas.microsoft.com/office/drawing/2014/main" id="{13C2C115-1D4F-3727-F9BE-0F9E054AC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771" y="3697303"/>
            <a:ext cx="899849" cy="719879"/>
          </a:xfrm>
          <a:prstGeom prst="rect">
            <a:avLst/>
          </a:prstGeom>
          <a:noFill/>
        </p:spPr>
      </p:pic>
      <p:pic>
        <p:nvPicPr>
          <p:cNvPr id="14" name="Picture 2" descr="Банк России выпустил в обращение первые монеты с символом рубля — РБК">
            <a:extLst>
              <a:ext uri="{FF2B5EF4-FFF2-40B4-BE49-F238E27FC236}">
                <a16:creationId xmlns:a16="http://schemas.microsoft.com/office/drawing/2014/main" id="{63AC41D6-283D-C0F8-E4FA-5E3322FC4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771" y="2932089"/>
            <a:ext cx="899849" cy="719879"/>
          </a:xfrm>
          <a:prstGeom prst="rect">
            <a:avLst/>
          </a:prstGeom>
          <a:noFill/>
        </p:spPr>
      </p:pic>
      <p:pic>
        <p:nvPicPr>
          <p:cNvPr id="16" name="Picture 2" descr="Банк России выпустил в обращение первые монеты с символом рубля — РБК">
            <a:extLst>
              <a:ext uri="{FF2B5EF4-FFF2-40B4-BE49-F238E27FC236}">
                <a16:creationId xmlns:a16="http://schemas.microsoft.com/office/drawing/2014/main" id="{E958DBB7-78BA-FDB8-CA89-3F809D1DF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770" y="4417182"/>
            <a:ext cx="899849" cy="719879"/>
          </a:xfrm>
          <a:prstGeom prst="rect">
            <a:avLst/>
          </a:prstGeom>
          <a:noFill/>
        </p:spPr>
      </p:pic>
      <p:pic>
        <p:nvPicPr>
          <p:cNvPr id="17" name="Picture 2" descr="Банк России выпустил в обращение первые монеты с символом рубля — РБК">
            <a:extLst>
              <a:ext uri="{FF2B5EF4-FFF2-40B4-BE49-F238E27FC236}">
                <a16:creationId xmlns:a16="http://schemas.microsoft.com/office/drawing/2014/main" id="{0E65877F-3AF3-A0EB-12A8-71D5D6942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92" y="5876516"/>
            <a:ext cx="899849" cy="719879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5ACCFD-BD21-CDD5-DC11-344479274D5C}"/>
              </a:ext>
            </a:extLst>
          </p:cNvPr>
          <p:cNvSpPr txBox="1"/>
          <p:nvPr/>
        </p:nvSpPr>
        <p:spPr>
          <a:xfrm>
            <a:off x="860462" y="3719600"/>
            <a:ext cx="82588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Приобретение и монтаж оборудования для производственных объектов, предназначенных для первичной переработки льна и (или) технической конопли.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оборудования определяется Минсельхозом РФ – приказ № 185 от 30.03.2026.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88C638-F558-0055-A8F4-C4C05F1E3903}"/>
              </a:ext>
            </a:extLst>
          </p:cNvPr>
          <p:cNvSpPr txBox="1"/>
          <p:nvPr/>
        </p:nvSpPr>
        <p:spPr>
          <a:xfrm>
            <a:off x="1120041" y="5335460"/>
            <a:ext cx="79992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Погашение не более 20% основного долга по займу, полученному на реализацию проекта грантополучателя в с/х потребительском кредитном кооперативе.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2" descr="Банк России выпустил в обращение первые монеты с символом рубля — РБК">
            <a:extLst>
              <a:ext uri="{FF2B5EF4-FFF2-40B4-BE49-F238E27FC236}">
                <a16:creationId xmlns:a16="http://schemas.microsoft.com/office/drawing/2014/main" id="{7DE1558A-4A8F-D58E-D0D2-FD9A22FC5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950" y="5155471"/>
            <a:ext cx="899849" cy="7198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5758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 победителей конкурса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568952" cy="6048672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Использовать грант в течение 24 месяцев со дня поступления средств гранта на лицевой счет кооператива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 приобретать имущество у члена данного кооператива (включая ассоциированных членов) за счет средств гранта;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Внести имущество, приобретенное за счет средств гранта, в неделимый фонд кооператива;</a:t>
            </a:r>
          </a:p>
          <a:p>
            <a:pPr algn="just"/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Осуществлять деятельность и предоставлять отчетность о реализации проекта грантополучателя в министерство в течение не менее 5 лет со  дня получения гранта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effectLst/>
                <a:latin typeface="Times New Roman" pitchFamily="18" charset="0"/>
                <a:cs typeface="Times New Roman" pitchFamily="18" charset="0"/>
              </a:rPr>
              <a:t>Создать не менее одного нового постоянного рабочего места на каждые 10 млн. рублей гранта,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но не менее одного нового постоянного рабочего места на один грант в срок, определяемый министерством, но не позднее 24 месяцев со дня предоставления гранта;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Представлять в министерство отчетность о сохранении рабочих мест, созданных в рамках реализации проекта грантополучателя, в течение не менее чем 5 лет со дня получения гранта</a:t>
            </a:r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itchFamily="18" charset="0"/>
              </a:rPr>
              <a:t>Ежегодно, в течение 5 лет со дня получения средств гранта представлять в министерство заключение ревизионного союза о результатах деятельности;</a:t>
            </a:r>
          </a:p>
          <a:p>
            <a:pPr algn="just"/>
            <a:r>
              <a:rPr lang="ru-RU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Обеспечивать ежегодный прирост объема реализации с/х и (или) пищевой продукции в течение не менее чем 5 лет с даты получения гранта не менее чем на 7% в отчетном году по отношению к предыдущему году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имущество, закупаемое за счет гранта, в целях развития кооператива. Реализация, передача в аренду, залог и (или) отчуждение имущества, приобретенного с использованием средств гранта, допускаются только при согласовании с министерством, а также при условии неухудшения плановых значений показателей деятельности.</a:t>
            </a:r>
          </a:p>
          <a:p>
            <a:pPr marL="0" indent="0" algn="just">
              <a:buNone/>
            </a:pP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96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E8DEFE-5063-29F6-8D66-6BD14EA97463}"/>
              </a:ext>
            </a:extLst>
          </p:cNvPr>
          <p:cNvSpPr txBox="1"/>
          <p:nvPr/>
        </p:nvSpPr>
        <p:spPr>
          <a:xfrm>
            <a:off x="2555776" y="261172"/>
            <a:ext cx="279089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ГРАНТА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E1C08D-931A-D70A-C8D2-7EA01F8BD6C9}"/>
              </a:ext>
            </a:extLst>
          </p:cNvPr>
          <p:cNvSpPr txBox="1"/>
          <p:nvPr/>
        </p:nvSpPr>
        <p:spPr>
          <a:xfrm>
            <a:off x="179513" y="915623"/>
            <a:ext cx="877719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Максимальный размер гранта в расчете на одного победителя конкурса, являющегося </a:t>
            </a:r>
            <a:r>
              <a:rPr lang="ru-RU" sz="2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начинающим кооперативом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составляет не более 10 млн. рублей, но не более 90% затрат на реализацию бизнес-плана.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3DAB1A-D6AB-9003-A4BC-DFDD54430723}"/>
              </a:ext>
            </a:extLst>
          </p:cNvPr>
          <p:cNvSpPr txBox="1"/>
          <p:nvPr/>
        </p:nvSpPr>
        <p:spPr>
          <a:xfrm>
            <a:off x="347217" y="6062647"/>
            <a:ext cx="86094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Победитель конкурса имеет право внести изменения в бизнес-план не более 2 раз в течение периода его реализации.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4FE5466-04BD-6781-7D51-C0B5485B32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3979" y="45992"/>
            <a:ext cx="1259632" cy="9447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55176F-F309-C49D-06A9-0E89D0675F7E}"/>
              </a:ext>
            </a:extLst>
          </p:cNvPr>
          <p:cNvSpPr txBox="1"/>
          <p:nvPr/>
        </p:nvSpPr>
        <p:spPr>
          <a:xfrm>
            <a:off x="1" y="2420888"/>
            <a:ext cx="91658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до 30 млн. рублей </a:t>
            </a:r>
            <a:r>
              <a:rPr lang="ru-RU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(включительно), </a:t>
            </a:r>
            <a:r>
              <a:rPr lang="ru-RU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но не более 80% </a:t>
            </a:r>
            <a:r>
              <a:rPr lang="ru-RU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стоимости проекта грантополучателя - при направлении на реализацию проекта грантополучателя собственных средств заявителя в размере не менее 20% стоимости проекта грантополучателя;</a:t>
            </a:r>
          </a:p>
          <a:p>
            <a:pPr indent="457200" algn="just">
              <a:buNone/>
            </a:pPr>
            <a:r>
              <a:rPr lang="ru-RU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до 50 млн. рублей </a:t>
            </a:r>
            <a:r>
              <a:rPr lang="ru-RU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(включительно), </a:t>
            </a:r>
            <a:r>
              <a:rPr lang="ru-RU" b="1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но не более 70% </a:t>
            </a:r>
            <a:r>
              <a:rPr lang="ru-RU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стоимости проекта грантополучателя - при направлении на реализацию проекта грантополучателя собственных средств заявителя в размере не менее 30% стоимости проекта грантополучателя;</a:t>
            </a:r>
          </a:p>
          <a:p>
            <a:pPr algn="just">
              <a:buNone/>
            </a:pPr>
            <a:r>
              <a:rPr lang="ru-RU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         </a:t>
            </a:r>
            <a:r>
              <a:rPr lang="ru-RU" b="1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до 70 млн. рублей </a:t>
            </a:r>
            <a:r>
              <a:rPr lang="ru-RU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(включительно), </a:t>
            </a:r>
            <a:r>
              <a:rPr lang="ru-RU" b="1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но не более 60% </a:t>
            </a:r>
            <a:r>
              <a:rPr lang="ru-RU" kern="0" dirty="0"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стоимости проекта грантополучателя - при направлении на реализацию проекта грантополучателя собственных средств заявителя в размере не менее 40% стоимости проекта грантополучателя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74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левер — Природа, флора - Stock Photo | #34518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контакты: 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компетенций в сфере сельскохозяйственной кооперации и поддержки фермеров Кировской области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(структурное подразделение  КОГБУ «ЦСХК «Клевера Нечерноземья»):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 Киров, ул. Преображенская, 66, </a:t>
            </a:r>
            <a:r>
              <a:rPr lang="ru-RU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</a:t>
            </a:r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215.</a:t>
            </a:r>
          </a:p>
          <a:p>
            <a:pPr algn="ctr"/>
            <a:r>
              <a:rPr lang="ru-RU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тел. (8332) 64-02-56</a:t>
            </a:r>
          </a:p>
          <a:p>
            <a:pPr algn="ctr"/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  <a:hlinkClick r:id="rId3"/>
              </a:rPr>
              <a:t>vmeste@kleverkirov.ru 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kleverkirov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b="1" dirty="0" err="1">
                <a:latin typeface="Times New Roman" pitchFamily="18" charset="0"/>
                <a:cs typeface="Times New Roman" pitchFamily="18" charset="0"/>
              </a:rPr>
              <a:t>ru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933056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юрисконсульт, консультант: Черных Алёна Дмитриевна тел. 64-99-98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бухгалтер, </a:t>
            </a:r>
            <a:r>
              <a:rPr lang="ru-RU" sz="2800" b="1" i="1" dirty="0" err="1">
                <a:latin typeface="Times New Roman" pitchFamily="18" charset="0"/>
                <a:cs typeface="Times New Roman" pitchFamily="18" charset="0"/>
              </a:rPr>
              <a:t>консультант:Русских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Татьяна Васильевна, тел. 64-01-91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518" y="5542473"/>
            <a:ext cx="79025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 !!!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7F3C4-4200-CB6F-43F8-AF2C19AF4758}"/>
              </a:ext>
            </a:extLst>
          </p:cNvPr>
          <p:cNvSpPr txBox="1"/>
          <p:nvPr/>
        </p:nvSpPr>
        <p:spPr>
          <a:xfrm>
            <a:off x="2843808" y="3295367"/>
            <a:ext cx="46482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500" b="1" dirty="0">
                <a:latin typeface="Times New Roman" pitchFamily="18" charset="0"/>
                <a:cs typeface="Times New Roman" pitchFamily="18" charset="0"/>
              </a:rPr>
              <a:t>8-953-942-00-93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1641</Words>
  <Application>Microsoft Office PowerPoint</Application>
  <PresentationFormat>Экран (4:3)</PresentationFormat>
  <Paragraphs>106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Times New Roman CYR</vt:lpstr>
      <vt:lpstr>Тема Office</vt:lpstr>
      <vt:lpstr>Презентация PowerPoint</vt:lpstr>
      <vt:lpstr>Презентация PowerPoint</vt:lpstr>
      <vt:lpstr>Презентация PowerPoint</vt:lpstr>
      <vt:lpstr>Требования к участникам – кооперативам, отвечающим одновременно следующим условиям: </vt:lpstr>
      <vt:lpstr>Презентация PowerPoint</vt:lpstr>
      <vt:lpstr>Направления расходования гранта: </vt:lpstr>
      <vt:lpstr>Обязательства победителей конкурса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государственной поддержки сельскохозяйственным потребительским кооперативам</dc:title>
  <dc:creator>Владелец</dc:creator>
  <cp:lastModifiedBy>Владелец</cp:lastModifiedBy>
  <cp:revision>154</cp:revision>
  <cp:lastPrinted>2019-09-20T08:16:13Z</cp:lastPrinted>
  <dcterms:created xsi:type="dcterms:W3CDTF">2019-09-09T09:44:44Z</dcterms:created>
  <dcterms:modified xsi:type="dcterms:W3CDTF">2026-08-06T06:50:59Z</dcterms:modified>
</cp:coreProperties>
</file>